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1" r:id="rId2"/>
    <p:sldId id="302" r:id="rId3"/>
    <p:sldId id="313" r:id="rId4"/>
    <p:sldId id="314" r:id="rId5"/>
    <p:sldId id="297" r:id="rId6"/>
    <p:sldId id="298" r:id="rId7"/>
    <p:sldId id="307" r:id="rId8"/>
    <p:sldId id="308" r:id="rId9"/>
    <p:sldId id="258" r:id="rId10"/>
    <p:sldId id="259" r:id="rId11"/>
    <p:sldId id="260" r:id="rId12"/>
    <p:sldId id="265" r:id="rId13"/>
    <p:sldId id="305" r:id="rId14"/>
    <p:sldId id="306" r:id="rId15"/>
    <p:sldId id="315" r:id="rId16"/>
    <p:sldId id="316" r:id="rId17"/>
    <p:sldId id="317" r:id="rId18"/>
    <p:sldId id="318" r:id="rId19"/>
    <p:sldId id="303" r:id="rId20"/>
    <p:sldId id="304" r:id="rId21"/>
    <p:sldId id="311" r:id="rId22"/>
    <p:sldId id="312" r:id="rId23"/>
    <p:sldId id="267" r:id="rId24"/>
    <p:sldId id="266" r:id="rId25"/>
    <p:sldId id="268" r:id="rId26"/>
    <p:sldId id="269" r:id="rId27"/>
    <p:sldId id="270" r:id="rId28"/>
    <p:sldId id="271" r:id="rId29"/>
    <p:sldId id="272" r:id="rId30"/>
    <p:sldId id="273" r:id="rId31"/>
    <p:sldId id="309" r:id="rId32"/>
    <p:sldId id="310" r:id="rId33"/>
    <p:sldId id="299" r:id="rId34"/>
    <p:sldId id="300" r:id="rId35"/>
  </p:sldIdLst>
  <p:sldSz cx="12192000" cy="6858000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27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612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46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2891618-3C7E-0C9B-D026-9C5BE5AB58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id="{C4554E4E-950C-28BC-0CF5-F842FE7DE8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3DB120E2-BEDD-907A-6653-40E9B3341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25827-F3B7-4224-8C1C-DED8ED74A58C}" type="datetimeFigureOut">
              <a:rPr lang="th-TH" smtClean="0"/>
              <a:t>04/09/66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43A118B9-1822-1C75-C2AA-16AB02E40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4AD00DC8-A95C-11E2-0441-FA23DD206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485C8-35BB-4E46-8396-C1BDC7C53E2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4478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67038B8-20C1-E884-E789-03647C74C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60EAF68F-BD17-E688-C81A-0CC0C045AF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4A64AE2C-95EE-9FD0-3961-6511E11CC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25827-F3B7-4224-8C1C-DED8ED74A58C}" type="datetimeFigureOut">
              <a:rPr lang="th-TH" smtClean="0"/>
              <a:t>04/09/66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B8C351D4-AB33-64AB-4B87-F0DC0D26B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60DDFAF3-AF68-1478-CDC0-3021F8E5F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485C8-35BB-4E46-8396-C1BDC7C53E2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53347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>
            <a:extLst>
              <a:ext uri="{FF2B5EF4-FFF2-40B4-BE49-F238E27FC236}">
                <a16:creationId xmlns:a16="http://schemas.microsoft.com/office/drawing/2014/main" id="{5B5D9562-9B7B-A966-A382-CB55EBC749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9900D3D9-D8FE-EBA9-4E33-2D087FF6E6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AFAC8957-14E6-66DC-794B-441BB11CB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25827-F3B7-4224-8C1C-DED8ED74A58C}" type="datetimeFigureOut">
              <a:rPr lang="th-TH" smtClean="0"/>
              <a:t>04/09/66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13FF93D9-19CE-F8A0-0FE6-BE0D327D1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AB7BB836-24F6-B16E-68BC-A4DA05D2C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485C8-35BB-4E46-8396-C1BDC7C53E2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39075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7193BF73-D536-74DE-4B5F-034679403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4DF5BAA6-4356-0E9B-A18D-55F3F0F690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7CFE6C4D-9F74-3447-6A7D-973B141DF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25827-F3B7-4224-8C1C-DED8ED74A58C}" type="datetimeFigureOut">
              <a:rPr lang="th-TH" smtClean="0"/>
              <a:t>04/09/66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ABC82F4A-727D-EF65-EE43-30D2678EF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8956E9E7-B0AE-1EFD-18B1-0B9575DE3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485C8-35BB-4E46-8396-C1BDC7C53E2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15106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5E236336-29F6-89BC-6680-915D4D136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84B63BC8-303A-25A3-CCD0-6955EB4CC5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771B9314-EE9B-391B-FCDD-6D6429F29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25827-F3B7-4224-8C1C-DED8ED74A58C}" type="datetimeFigureOut">
              <a:rPr lang="th-TH" smtClean="0"/>
              <a:t>04/09/66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A43EC175-F5B6-CC87-1B5C-F940FC416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9518A2FB-AE82-56B9-8190-7DB8311B8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485C8-35BB-4E46-8396-C1BDC7C53E2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75661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792E7AE-7653-E134-471A-E32EAD4EB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F5498BAB-162A-0C5D-5E70-5F61243282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411022A3-5FF5-1F91-2A91-6E4F230CA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31357158-347D-A86B-F225-8B3B653C5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25827-F3B7-4224-8C1C-DED8ED74A58C}" type="datetimeFigureOut">
              <a:rPr lang="th-TH" smtClean="0"/>
              <a:t>04/09/66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132D2EFE-6485-F3BD-8823-8D7CBB620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65B03A38-6423-64D6-CC86-3B25F1E95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485C8-35BB-4E46-8396-C1BDC7C53E2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60679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C822887-1FF0-3317-7B1D-2EE2B6218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EE6D2DB2-27F3-FFE3-8EDC-F38AFB1D18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C5C32957-33BF-BA7D-1893-CD611D2C40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>
            <a:extLst>
              <a:ext uri="{FF2B5EF4-FFF2-40B4-BE49-F238E27FC236}">
                <a16:creationId xmlns:a16="http://schemas.microsoft.com/office/drawing/2014/main" id="{2B28DB08-BEE4-174C-EBDB-32DECD1FD7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>
            <a:extLst>
              <a:ext uri="{FF2B5EF4-FFF2-40B4-BE49-F238E27FC236}">
                <a16:creationId xmlns:a16="http://schemas.microsoft.com/office/drawing/2014/main" id="{755FE860-35A2-7DA6-2302-6FD7100659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>
            <a:extLst>
              <a:ext uri="{FF2B5EF4-FFF2-40B4-BE49-F238E27FC236}">
                <a16:creationId xmlns:a16="http://schemas.microsoft.com/office/drawing/2014/main" id="{C08A3B96-4108-67E1-4B01-5BF673396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25827-F3B7-4224-8C1C-DED8ED74A58C}" type="datetimeFigureOut">
              <a:rPr lang="th-TH" smtClean="0"/>
              <a:t>04/09/66</a:t>
            </a:fld>
            <a:endParaRPr lang="th-TH"/>
          </a:p>
        </p:txBody>
      </p:sp>
      <p:sp>
        <p:nvSpPr>
          <p:cNvPr id="8" name="ตัวแทนท้ายกระดาษ 7">
            <a:extLst>
              <a:ext uri="{FF2B5EF4-FFF2-40B4-BE49-F238E27FC236}">
                <a16:creationId xmlns:a16="http://schemas.microsoft.com/office/drawing/2014/main" id="{5F2816B6-3154-4911-1661-EE05F1D8D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>
            <a:extLst>
              <a:ext uri="{FF2B5EF4-FFF2-40B4-BE49-F238E27FC236}">
                <a16:creationId xmlns:a16="http://schemas.microsoft.com/office/drawing/2014/main" id="{6E65C89B-591E-03F1-D22D-21607674B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485C8-35BB-4E46-8396-C1BDC7C53E2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31261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6FB1773F-CCA4-EE63-FDC9-55DB11BFA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AF3E9531-04E3-86BF-2953-F583660E1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25827-F3B7-4224-8C1C-DED8ED74A58C}" type="datetimeFigureOut">
              <a:rPr lang="th-TH" smtClean="0"/>
              <a:t>04/09/66</a:t>
            </a:fld>
            <a:endParaRPr lang="th-TH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4D47DD20-00C6-F0F9-738A-F9A1A1293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9F3ACD64-5D05-3B43-BBCF-DB59083F8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485C8-35BB-4E46-8396-C1BDC7C53E2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4589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>
            <a:extLst>
              <a:ext uri="{FF2B5EF4-FFF2-40B4-BE49-F238E27FC236}">
                <a16:creationId xmlns:a16="http://schemas.microsoft.com/office/drawing/2014/main" id="{2AA585DB-C73B-DEDB-3974-211516A4F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25827-F3B7-4224-8C1C-DED8ED74A58C}" type="datetimeFigureOut">
              <a:rPr lang="th-TH" smtClean="0"/>
              <a:t>04/09/66</a:t>
            </a:fld>
            <a:endParaRPr lang="th-TH"/>
          </a:p>
        </p:txBody>
      </p:sp>
      <p:sp>
        <p:nvSpPr>
          <p:cNvPr id="3" name="ตัวแทนท้ายกระดาษ 2">
            <a:extLst>
              <a:ext uri="{FF2B5EF4-FFF2-40B4-BE49-F238E27FC236}">
                <a16:creationId xmlns:a16="http://schemas.microsoft.com/office/drawing/2014/main" id="{20E91E87-4B9A-548C-D346-67A815C92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05DF4AA8-05E1-29BE-27BC-EEA5BAEE6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485C8-35BB-4E46-8396-C1BDC7C53E2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81415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145C1FE-6821-2DC5-CC7C-8878572A2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27508463-B924-EB5E-FC5A-6CD877E459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F7B8956C-87B7-B441-28B4-BAC8727337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6BB8F398-6CF2-5C46-8030-5AC556041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25827-F3B7-4224-8C1C-DED8ED74A58C}" type="datetimeFigureOut">
              <a:rPr lang="th-TH" smtClean="0"/>
              <a:t>04/09/66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5D243EA4-2DC6-DD50-F033-04DFF78B1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DF41366C-42B0-3C45-1243-11150F16E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485C8-35BB-4E46-8396-C1BDC7C53E2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38246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32368E7-CAA8-F742-FDC1-775C24E3C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รูปภาพ 2">
            <a:extLst>
              <a:ext uri="{FF2B5EF4-FFF2-40B4-BE49-F238E27FC236}">
                <a16:creationId xmlns:a16="http://schemas.microsoft.com/office/drawing/2014/main" id="{9FD7BA20-C1B2-19F7-F3C5-AF34C1F541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D74ED084-594E-B606-54F9-E5B314F56E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6C669D1A-C896-6AB0-84D8-1870CE7EB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25827-F3B7-4224-8C1C-DED8ED74A58C}" type="datetimeFigureOut">
              <a:rPr lang="th-TH" smtClean="0"/>
              <a:t>04/09/66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9359D577-1FE2-A4CA-D10E-3022B3E3D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B8D1D0CA-DE95-561A-1C53-8FF014C92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485C8-35BB-4E46-8396-C1BDC7C53E2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07704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>
            <a:extLst>
              <a:ext uri="{FF2B5EF4-FFF2-40B4-BE49-F238E27FC236}">
                <a16:creationId xmlns:a16="http://schemas.microsoft.com/office/drawing/2014/main" id="{E5EDD094-92B6-CC8C-F362-359987FEF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35825526-DB45-1642-4C4A-07D9A1610B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36B64B1B-047F-1715-D53A-ADA9855164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A25827-F3B7-4224-8C1C-DED8ED74A58C}" type="datetimeFigureOut">
              <a:rPr lang="th-TH" smtClean="0"/>
              <a:t>04/09/66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B82E162A-3E31-529E-89C1-1CBA7AF9FC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617D1742-EA28-F3CB-C1F8-BD68965EA8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8485C8-35BB-4E46-8396-C1BDC7C53E2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63508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46E07835-6F1A-E03B-A97D-1DBD67D8D1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3C1C2EC1-0EE6-206D-B80B-89B11A9939FA}"/>
              </a:ext>
            </a:extLst>
          </p:cNvPr>
          <p:cNvSpPr txBox="1"/>
          <p:nvPr/>
        </p:nvSpPr>
        <p:spPr>
          <a:xfrm>
            <a:off x="3413472" y="859353"/>
            <a:ext cx="5745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เป้าหมายที่ </a:t>
            </a:r>
            <a:r>
              <a:rPr lang="en-US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 </a:t>
            </a:r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ขจัดความยากจน</a:t>
            </a:r>
            <a:endParaRPr lang="th-TH" sz="4000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D3D3041E-9993-37FA-508F-5BC9C28AF629}"/>
              </a:ext>
            </a:extLst>
          </p:cNvPr>
          <p:cNvSpPr txBox="1"/>
          <p:nvPr/>
        </p:nvSpPr>
        <p:spPr>
          <a:xfrm>
            <a:off x="2333520" y="1760698"/>
            <a:ext cx="9519471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้าหมายขจัดความยากจนมุ่งเน้นประเมินการวิจัยของมหาวิทยาลัยเกี่ยวกับความยากจนและการช่วยเหลือนักเรียนยากจนและคนยากจนในชุมชน</a:t>
            </a:r>
            <a:endParaRPr lang="en-US" sz="3600" i="0" dirty="0"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72B93870-FF29-469E-B6A0-8ED43761F566}"/>
              </a:ext>
            </a:extLst>
          </p:cNvPr>
          <p:cNvSpPr txBox="1"/>
          <p:nvPr/>
        </p:nvSpPr>
        <p:spPr>
          <a:xfrm>
            <a:off x="601980" y="3217664"/>
            <a:ext cx="1731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ตัวชี้วัด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%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78CC7B24-D3F3-AE40-BF65-E3ACCD8737B3}"/>
              </a:ext>
            </a:extLst>
          </p:cNvPr>
          <p:cNvSpPr txBox="1"/>
          <p:nvPr/>
        </p:nvSpPr>
        <p:spPr>
          <a:xfrm>
            <a:off x="2409720" y="3205222"/>
            <a:ext cx="9620627" cy="29554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lang="en-US" sz="360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.1  </a:t>
            </a:r>
            <a:r>
              <a:rPr lang="th-TH" sz="360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งานวิจัยที่เกี่ยวข้องกับความยากจน</a:t>
            </a:r>
            <a:r>
              <a:rPr lang="en-US" sz="360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             	</a:t>
            </a:r>
            <a:r>
              <a:rPr lang="th-TH" sz="3600" b="1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27</a:t>
            </a:r>
            <a:r>
              <a:rPr lang="en-US" sz="3600" b="1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%</a:t>
            </a:r>
            <a:r>
              <a:rPr lang="th-TH" sz="3600" b="1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en-US" sz="3600" b="1" i="0" dirty="0"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lang="en-US" sz="360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.2  </a:t>
            </a:r>
            <a:r>
              <a:rPr lang="th-TH" sz="360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สัดส่วนของนักเรียนที่ได้รับความช่วยเหลือ</a:t>
            </a:r>
            <a:endParaRPr lang="en-US" sz="3600" i="0" dirty="0"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</a:t>
            </a:r>
            <a:r>
              <a:rPr lang="th-TH" sz="360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ทางการเงินเนื่องจากความยากจน</a:t>
            </a:r>
            <a:r>
              <a:rPr lang="en-US" sz="360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   		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3600" b="1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27%</a:t>
            </a:r>
            <a:r>
              <a:rPr lang="th-TH" sz="3600" b="1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en-US" sz="3600" b="1" i="0" dirty="0"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lang="en-US" sz="360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.3  </a:t>
            </a:r>
            <a:r>
              <a:rPr lang="th-TH" sz="360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โครงการลดความยากจนในมหาวิทยาลัย</a:t>
            </a:r>
            <a:r>
              <a:rPr lang="en-US" sz="360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   	</a:t>
            </a:r>
            <a:r>
              <a:rPr lang="th-TH" sz="3600" b="1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23</a:t>
            </a:r>
            <a:r>
              <a:rPr lang="en-US" sz="3600" b="1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%</a:t>
            </a:r>
            <a:r>
              <a:rPr lang="th-TH" sz="3600" b="1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en-US" sz="3600" b="1" i="0" dirty="0"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lang="en-US" sz="360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.4  </a:t>
            </a:r>
            <a:r>
              <a:rPr lang="th-TH" sz="360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โครงการลดความยากจนของชุมชน</a:t>
            </a:r>
            <a:r>
              <a:rPr lang="en-US" sz="360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   		</a:t>
            </a:r>
            <a:r>
              <a:rPr lang="th-TH" sz="3600" b="1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23</a:t>
            </a:r>
            <a:r>
              <a:rPr lang="en-US" sz="3600" b="1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%</a:t>
            </a:r>
            <a:r>
              <a:rPr lang="th-TH" sz="3600" b="1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en-US" sz="3600" b="1" i="0" dirty="0"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วงเล็บปีกกาขวา 7">
            <a:extLst>
              <a:ext uri="{FF2B5EF4-FFF2-40B4-BE49-F238E27FC236}">
                <a16:creationId xmlns:a16="http://schemas.microsoft.com/office/drawing/2014/main" id="{EB042192-8292-0AE0-E879-4C5544772F25}"/>
              </a:ext>
            </a:extLst>
          </p:cNvPr>
          <p:cNvSpPr/>
          <p:nvPr/>
        </p:nvSpPr>
        <p:spPr>
          <a:xfrm>
            <a:off x="9848484" y="3467099"/>
            <a:ext cx="332509" cy="2431655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7F693482-1152-EEAA-439F-2C641EB3F8F6}"/>
              </a:ext>
            </a:extLst>
          </p:cNvPr>
          <p:cNvSpPr txBox="1"/>
          <p:nvPr/>
        </p:nvSpPr>
        <p:spPr>
          <a:xfrm>
            <a:off x="10273189" y="4283561"/>
            <a:ext cx="1680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รวม 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100%</a:t>
            </a:r>
            <a:endParaRPr lang="th-TH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5416F9-B20C-5839-9B66-900B33BAB2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72" t="46744" r="61279" b="28512"/>
          <a:stretch/>
        </p:blipFill>
        <p:spPr>
          <a:xfrm>
            <a:off x="785004" y="1755929"/>
            <a:ext cx="1340976" cy="1205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8051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3E8C40BC-B74B-3A1C-4B5B-E2D6F0E5895D}"/>
              </a:ext>
            </a:extLst>
          </p:cNvPr>
          <p:cNvSpPr/>
          <p:nvPr/>
        </p:nvSpPr>
        <p:spPr>
          <a:xfrm>
            <a:off x="453598" y="2502352"/>
            <a:ext cx="6686662" cy="36457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46E07835-6F1A-E03B-A97D-1DBD67D8D1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3BF5A8E3-226B-4E48-BCF6-6ECA136961C9}"/>
              </a:ext>
            </a:extLst>
          </p:cNvPr>
          <p:cNvSpPr txBox="1"/>
          <p:nvPr/>
        </p:nvSpPr>
        <p:spPr>
          <a:xfrm>
            <a:off x="6633032" y="1600447"/>
            <a:ext cx="59888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การจัดอันดับมหาวิทยาลัย ในปี </a:t>
            </a:r>
            <a:r>
              <a:rPr lang="en-US" sz="36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2022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4101B52B-0AA4-D0A6-8547-AF4BE12659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90" t="35103" r="29586" b="51190"/>
          <a:stretch/>
        </p:blipFill>
        <p:spPr bwMode="auto">
          <a:xfrm>
            <a:off x="5100852" y="190502"/>
            <a:ext cx="1282500" cy="1114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F11F0F73-22DB-5DA0-0FB0-6DF4691AF3B0}"/>
              </a:ext>
            </a:extLst>
          </p:cNvPr>
          <p:cNvSpPr txBox="1"/>
          <p:nvPr/>
        </p:nvSpPr>
        <p:spPr>
          <a:xfrm>
            <a:off x="7339450" y="2355851"/>
            <a:ext cx="4716281" cy="278537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h-TH" sz="3500" b="1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อันดับที่ 1 </a:t>
            </a:r>
            <a:r>
              <a:rPr lang="en-US" sz="3500" b="1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  </a:t>
            </a:r>
            <a:r>
              <a:rPr lang="th-TH" sz="3500" b="1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มหาวิทยาลัยเชียงใหม่ </a:t>
            </a:r>
            <a:br>
              <a:rPr lang="th-TH" sz="350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500" b="0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อันดับที่ 23 </a:t>
            </a:r>
            <a:r>
              <a:rPr lang="en-US" sz="3500" b="0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th-TH" sz="3500" b="0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มหาวิทยาลัยขอนแก่น </a:t>
            </a:r>
            <a:br>
              <a:rPr lang="th-TH" sz="350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500" b="0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อันดับที่ 28 </a:t>
            </a:r>
            <a:r>
              <a:rPr lang="en-US" sz="3500" b="0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th-TH" sz="3500" b="0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มหาวิทยาลัยมหิดล </a:t>
            </a:r>
            <a:br>
              <a:rPr lang="th-TH" sz="350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500" b="0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อันดับที่ 48 </a:t>
            </a:r>
            <a:r>
              <a:rPr lang="en-US" sz="3500" b="0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th-TH" sz="3500" b="0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มหาวิทยาลัยธรรมศาสตร์</a:t>
            </a:r>
          </a:p>
          <a:p>
            <a:r>
              <a:rPr lang="th-TH" sz="3500" b="0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อันดับที่ 82   มหาวิทยาลัยพะเยา</a:t>
            </a:r>
            <a:endParaRPr lang="th-TH" sz="35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4B11BE4B-FB24-E9E2-4BCD-5B9994147589}"/>
              </a:ext>
            </a:extLst>
          </p:cNvPr>
          <p:cNvSpPr txBox="1"/>
          <p:nvPr/>
        </p:nvSpPr>
        <p:spPr>
          <a:xfrm>
            <a:off x="96299" y="2355851"/>
            <a:ext cx="7146852" cy="36009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th-TH" sz="3500" b="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โครงการส่งเสริมและอำนวยความสะดวกการตรวจสุขภาพประจำปีของบุคลากรทุกเพศสภาพ</a:t>
            </a:r>
            <a:endParaRPr lang="en-US" sz="3500" b="0" i="0" dirty="0"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l"/>
            <a:endParaRPr lang="th-TH" sz="900" b="0" i="0" dirty="0"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th-TH" sz="3500" b="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การให้สิทธิตามที่กฎหมายแรงงานกำหนดคุ้มครอง เช่น สิทธิการลาคลอด และการลาช่วยเลี้ยงดูบุตรของบุคลากร</a:t>
            </a:r>
            <a:endParaRPr lang="en-US" sz="3500" b="0" i="0" dirty="0"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l"/>
            <a:endParaRPr lang="th-TH" sz="900" b="0" i="0" dirty="0"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th-TH" sz="3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การเลี้ยงดูบุตรโดยมีศูนย์ความเป็นเลิศในด้านพัฒนาเด็กปฐมวัย คณะพยาบาลศาสตร์ </a:t>
            </a:r>
            <a:endParaRPr lang="en" sz="3500" i="0" dirty="0"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3E8E4550-0452-0592-D5D4-8229462494F9}"/>
              </a:ext>
            </a:extLst>
          </p:cNvPr>
          <p:cNvSpPr txBox="1"/>
          <p:nvPr/>
        </p:nvSpPr>
        <p:spPr>
          <a:xfrm>
            <a:off x="1260732" y="1576853"/>
            <a:ext cx="51728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ตัวอย่างข้อมูลหลักฐานที่เกี่ยวข้อง</a:t>
            </a:r>
            <a:endParaRPr lang="th-TH" sz="3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940519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46E07835-6F1A-E03B-A97D-1DBD67D8D1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4" y="0"/>
            <a:ext cx="12192000" cy="6858000"/>
          </a:xfrm>
          <a:prstGeom prst="rect">
            <a:avLst/>
          </a:prstGeom>
        </p:spPr>
      </p:pic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FCD666AF-AE61-3739-1B32-4AA9B9A9A99D}"/>
              </a:ext>
            </a:extLst>
          </p:cNvPr>
          <p:cNvSpPr txBox="1"/>
          <p:nvPr/>
        </p:nvSpPr>
        <p:spPr>
          <a:xfrm>
            <a:off x="2905125" y="980568"/>
            <a:ext cx="8115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เป้าหมายที่ </a:t>
            </a:r>
            <a:r>
              <a:rPr lang="en-US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6 </a:t>
            </a:r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การจัดการน้ำและสุขาภิบาลที่ยั่งยืน</a:t>
            </a: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0CCB0E86-C476-FBD4-2997-B03AAC132AED}"/>
              </a:ext>
            </a:extLst>
          </p:cNvPr>
          <p:cNvSpPr txBox="1"/>
          <p:nvPr/>
        </p:nvSpPr>
        <p:spPr>
          <a:xfrm>
            <a:off x="2401069" y="1688454"/>
            <a:ext cx="9171806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th-TH" sz="3600" b="0" i="0" dirty="0">
                <a:effectLst/>
                <a:latin typeface="TH SarabunPSK" pitchFamily="34" charset="-34"/>
                <a:cs typeface="TH SarabunPSK" pitchFamily="34" charset="-34"/>
              </a:rPr>
              <a:t>เป็นการสร้างหลักประกันว่าจะมีการจัดให้มีน้ำและสุขอนามัยสำหรับทุกคนและมีการบริหารจัดการที่ยั่งยืน</a:t>
            </a:r>
            <a:endParaRPr lang="th-TH" sz="36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6A704C08-604A-F626-0A9F-5B8F3E5915A7}"/>
              </a:ext>
            </a:extLst>
          </p:cNvPr>
          <p:cNvSpPr txBox="1"/>
          <p:nvPr/>
        </p:nvSpPr>
        <p:spPr>
          <a:xfrm>
            <a:off x="565854" y="3084537"/>
            <a:ext cx="1927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ตัวชี้วัด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%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E0A7DB0D-165B-1A5F-FEB2-BF16DC3A33D4}"/>
              </a:ext>
            </a:extLst>
          </p:cNvPr>
          <p:cNvSpPr txBox="1"/>
          <p:nvPr/>
        </p:nvSpPr>
        <p:spPr>
          <a:xfrm>
            <a:off x="2401069" y="3128406"/>
            <a:ext cx="8205971" cy="3877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6</a:t>
            </a:r>
            <a:r>
              <a:rPr lang="en-US" sz="350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.1  </a:t>
            </a:r>
            <a:r>
              <a:rPr lang="th-TH" sz="350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งานวิจัยที่เกี่ยวข้องกับ</a:t>
            </a:r>
            <a:r>
              <a:rPr lang="th-TH" sz="3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การจัดการน้ำและสุขาภิบาล</a:t>
            </a:r>
            <a:r>
              <a:rPr lang="th-TH" sz="350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500" b="1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3500" b="1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27%</a:t>
            </a:r>
            <a:r>
              <a:rPr lang="th-TH" sz="3500" b="1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en-US" sz="3500" b="1" i="0" dirty="0"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l"/>
            <a:r>
              <a:rPr lang="en-US" sz="3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6.2 </a:t>
            </a:r>
            <a:r>
              <a:rPr lang="th-TH" sz="3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ปริมาณน้ำที่ใช้ต่อคน </a:t>
            </a:r>
            <a:r>
              <a:rPr lang="th-TH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19%</a:t>
            </a:r>
            <a:r>
              <a:rPr lang="th-TH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en-US" sz="35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l"/>
            <a:r>
              <a:rPr lang="en-US" sz="3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6.3  </a:t>
            </a:r>
            <a:r>
              <a:rPr lang="th-TH" sz="3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มาตรการการใช้น้ำและอนุรักษ์น้ำ </a:t>
            </a:r>
            <a:r>
              <a:rPr lang="th-TH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23%</a:t>
            </a:r>
            <a:r>
              <a:rPr lang="th-TH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</a:p>
          <a:p>
            <a:r>
              <a:rPr lang="en-US" sz="3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6.4 </a:t>
            </a:r>
            <a:r>
              <a:rPr lang="th-TH" sz="3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การส่งเสริม</a:t>
            </a:r>
            <a:r>
              <a:rPr lang="th-TH" sz="3600" i="0" dirty="0">
                <a:solidFill>
                  <a:srgbClr val="222222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การรีไซเคิลน้ำเสียกลับมาใช้ใหม่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12%</a:t>
            </a:r>
            <a:r>
              <a:rPr lang="th-TH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en-US" sz="35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sz="3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6.5</a:t>
            </a:r>
            <a:r>
              <a:rPr lang="en-US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การเชื่อมมหาวิทยาลัยสู่ชุมชนด้านการจัดการน้ำ</a:t>
            </a:r>
            <a:r>
              <a:rPr lang="th-TH" sz="2400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h-TH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19%</a:t>
            </a:r>
            <a:r>
              <a:rPr lang="th-TH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en-US" sz="35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sz="35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l"/>
            <a:endParaRPr lang="en" sz="3500" i="0" dirty="0"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CBCE4C24-9D93-A7BD-665C-8D1E850884F6}"/>
              </a:ext>
            </a:extLst>
          </p:cNvPr>
          <p:cNvSpPr txBox="1"/>
          <p:nvPr/>
        </p:nvSpPr>
        <p:spPr>
          <a:xfrm>
            <a:off x="10313296" y="4113920"/>
            <a:ext cx="1680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รวม </a:t>
            </a:r>
            <a:r>
              <a:rPr lang="en-US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100%</a:t>
            </a:r>
            <a:endParaRPr lang="th-TH" sz="35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9" name="Picture 2" descr="Goal 6: Clean Water and Sanitation - SDG Move">
            <a:extLst>
              <a:ext uri="{FF2B5EF4-FFF2-40B4-BE49-F238E27FC236}">
                <a16:creationId xmlns:a16="http://schemas.microsoft.com/office/drawing/2014/main" id="{9AB19198-47E5-CF75-68FF-076B22FFA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55" y="1664606"/>
            <a:ext cx="1420137" cy="1224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วงเล็บปีกกาขวา 9">
            <a:extLst>
              <a:ext uri="{FF2B5EF4-FFF2-40B4-BE49-F238E27FC236}">
                <a16:creationId xmlns:a16="http://schemas.microsoft.com/office/drawing/2014/main" id="{FEC728EA-2F4E-79DE-4BD9-51D2E1CB3532}"/>
              </a:ext>
            </a:extLst>
          </p:cNvPr>
          <p:cNvSpPr/>
          <p:nvPr/>
        </p:nvSpPr>
        <p:spPr>
          <a:xfrm>
            <a:off x="9912517" y="3321978"/>
            <a:ext cx="332509" cy="2440647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0211501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46E07835-6F1A-E03B-A97D-1DBD67D8D1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675"/>
            <a:ext cx="12192000" cy="6858000"/>
          </a:xfrm>
          <a:prstGeom prst="rect">
            <a:avLst/>
          </a:prstGeom>
        </p:spPr>
      </p:pic>
      <p:pic>
        <p:nvPicPr>
          <p:cNvPr id="2" name="Picture 2" descr="Goal 6: Clean Water and Sanitation - SDG Move">
            <a:extLst>
              <a:ext uri="{FF2B5EF4-FFF2-40B4-BE49-F238E27FC236}">
                <a16:creationId xmlns:a16="http://schemas.microsoft.com/office/drawing/2014/main" id="{9C3A2AC4-CDF8-0B67-AD50-3A290CE5B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210" y="236778"/>
            <a:ext cx="1231488" cy="105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42C0A877-95F8-208E-AFC5-C0E510A0F96A}"/>
              </a:ext>
            </a:extLst>
          </p:cNvPr>
          <p:cNvSpPr txBox="1"/>
          <p:nvPr/>
        </p:nvSpPr>
        <p:spPr>
          <a:xfrm>
            <a:off x="7038976" y="1564104"/>
            <a:ext cx="50367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การจัดอันดับมหาวิทยาลัย ในปี </a:t>
            </a:r>
            <a:r>
              <a:rPr lang="en-US" sz="36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2022</a:t>
            </a: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9066AD1A-C4E9-4A8A-7A63-81148AFA0D5B}"/>
              </a:ext>
            </a:extLst>
          </p:cNvPr>
          <p:cNvSpPr txBox="1"/>
          <p:nvPr/>
        </p:nvSpPr>
        <p:spPr>
          <a:xfrm>
            <a:off x="7038976" y="2305685"/>
            <a:ext cx="5036742" cy="17081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h-TH" sz="3500" b="1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อันดับที่ </a:t>
            </a:r>
            <a:r>
              <a:rPr lang="en-US" sz="3500" b="1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56  </a:t>
            </a:r>
            <a:r>
              <a:rPr lang="th-TH" sz="3500" b="1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</a:t>
            </a:r>
            <a:r>
              <a:rPr lang="th-TH" sz="35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เทคโนโลยี</a:t>
            </a:r>
          </a:p>
          <a:p>
            <a:r>
              <a:rPr lang="th-TH" sz="35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         พระจอมเกล้าธนบุรี</a:t>
            </a:r>
            <a:r>
              <a:rPr lang="th-TH" sz="3500" b="1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 </a:t>
            </a:r>
            <a:br>
              <a:rPr lang="th-TH" sz="350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500" b="0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อันดับที่ </a:t>
            </a:r>
            <a:r>
              <a:rPr lang="en-US" sz="3500" b="0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87   </a:t>
            </a:r>
            <a:r>
              <a:rPr lang="th-TH" sz="3500" b="0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</a:t>
            </a:r>
            <a:r>
              <a:rPr lang="th-TH" sz="35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มหิดล</a:t>
            </a:r>
            <a:r>
              <a:rPr lang="th-TH" sz="3500" b="0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 </a:t>
            </a:r>
            <a:endParaRPr lang="th-TH" sz="35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A2934229-ED69-F4E8-831D-798B49ECB950}"/>
              </a:ext>
            </a:extLst>
          </p:cNvPr>
          <p:cNvSpPr txBox="1"/>
          <p:nvPr/>
        </p:nvSpPr>
        <p:spPr>
          <a:xfrm>
            <a:off x="323849" y="2305685"/>
            <a:ext cx="6496051" cy="41395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endParaRPr lang="th-TH" sz="900" b="0" i="0" dirty="0">
              <a:solidFill>
                <a:srgbClr val="333333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th-TH" sz="350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โครงการติดตั้งระบบบำบัดน้ำเสีย</a:t>
            </a:r>
            <a:endParaRPr lang="th-TH" sz="900" i="0" dirty="0"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th-TH" sz="3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นโยบายบริการน้ำดื่มฟรีและได้มาตรฐานคุณภาพน้ำดื่ม</a:t>
            </a:r>
            <a:endParaRPr lang="th-TH" sz="9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th-TH" sz="350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โครงการติดตั้งระบบสเปรย์น้ำ ทดแทนการรดน้ำต้นไม้แบบเดิม เพื่อลดการสูญเสียปริมาณน้ำจำนวนมาก</a:t>
            </a:r>
            <a:endParaRPr lang="th-TH" sz="900" i="0" dirty="0"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th-TH" sz="3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โครงการอนุรักษ์และพัฒนาแหล่งน้ำ</a:t>
            </a:r>
            <a:endParaRPr lang="en" sz="3500" i="0" dirty="0"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CC421F0B-675C-23BB-9ED9-CED94DA02983}"/>
              </a:ext>
            </a:extLst>
          </p:cNvPr>
          <p:cNvSpPr txBox="1"/>
          <p:nvPr/>
        </p:nvSpPr>
        <p:spPr>
          <a:xfrm>
            <a:off x="323849" y="1557314"/>
            <a:ext cx="64960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ตัวอย่างข้อมูลหลักฐานที่เกี่ยวข้อง</a:t>
            </a:r>
            <a:endParaRPr lang="th-TH" sz="3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551206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46E07835-6F1A-E03B-A97D-1DBD67D8D1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FCD666AF-AE61-3739-1B32-4AA9B9A9A99D}"/>
              </a:ext>
            </a:extLst>
          </p:cNvPr>
          <p:cNvSpPr txBox="1"/>
          <p:nvPr/>
        </p:nvSpPr>
        <p:spPr>
          <a:xfrm>
            <a:off x="3009901" y="967951"/>
            <a:ext cx="66864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เป้าหมายที่ </a:t>
            </a:r>
            <a:r>
              <a:rPr lang="en-US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7 </a:t>
            </a:r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พลังงานสะอาดที่เข้าถึงได้</a:t>
            </a: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0CCB0E86-C476-FBD4-2997-B03AAC132AED}"/>
              </a:ext>
            </a:extLst>
          </p:cNvPr>
          <p:cNvSpPr txBox="1"/>
          <p:nvPr/>
        </p:nvSpPr>
        <p:spPr>
          <a:xfrm>
            <a:off x="2401069" y="1814168"/>
            <a:ext cx="8439777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th-TH" sz="3600" b="0" i="0" dirty="0">
                <a:effectLst/>
                <a:latin typeface="TH SarabunPSK" pitchFamily="34" charset="-34"/>
                <a:cs typeface="TH SarabunPSK" pitchFamily="34" charset="-34"/>
              </a:rPr>
              <a:t>สร้างหลักประกันให้ทุกคนสามารถเข้าถึงพลังงานสมัยใหม่ที่ยั่งยืนในราคาย่อมเยา</a:t>
            </a:r>
            <a:endParaRPr lang="th-TH" sz="36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6A704C08-604A-F626-0A9F-5B8F3E5915A7}"/>
              </a:ext>
            </a:extLst>
          </p:cNvPr>
          <p:cNvSpPr txBox="1"/>
          <p:nvPr/>
        </p:nvSpPr>
        <p:spPr>
          <a:xfrm>
            <a:off x="662921" y="3224241"/>
            <a:ext cx="1937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ตัวชี้วัด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%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E0A7DB0D-165B-1A5F-FEB2-BF16DC3A33D4}"/>
              </a:ext>
            </a:extLst>
          </p:cNvPr>
          <p:cNvSpPr txBox="1"/>
          <p:nvPr/>
        </p:nvSpPr>
        <p:spPr>
          <a:xfrm>
            <a:off x="2401069" y="3224242"/>
            <a:ext cx="8205971" cy="2262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50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7.1  </a:t>
            </a:r>
            <a:r>
              <a:rPr lang="th-TH" sz="350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งานวิจัยที่เกี่ยวข้องกับพลังงานสะอาด </a:t>
            </a:r>
            <a:r>
              <a:rPr lang="th-TH" sz="3500" b="1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3500" b="1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27%</a:t>
            </a:r>
            <a:r>
              <a:rPr lang="th-TH" sz="3500" b="1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en-US" sz="3500" b="1" i="0" dirty="0"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l"/>
            <a:r>
              <a:rPr lang="en-US" sz="3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7.2 </a:t>
            </a:r>
            <a:r>
              <a:rPr lang="th-TH" sz="3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มาตรการของมหาวิทยาลัยเพื่อมุ่งสู่พลังงานสะอาด </a:t>
            </a:r>
            <a:r>
              <a:rPr lang="th-TH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23%</a:t>
            </a:r>
            <a:r>
              <a:rPr lang="th-TH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en-US" sz="35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l"/>
            <a:r>
              <a:rPr lang="en-US" sz="3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7.3  </a:t>
            </a:r>
            <a:r>
              <a:rPr lang="th-TH" sz="3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ปริมาณการใช้พลังงานของมหาวิทยาลัย </a:t>
            </a:r>
            <a:r>
              <a:rPr lang="th-TH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27%</a:t>
            </a:r>
            <a:r>
              <a:rPr lang="th-TH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</a:p>
          <a:p>
            <a:r>
              <a:rPr lang="en-US" sz="3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7.4 </a:t>
            </a:r>
            <a:r>
              <a:rPr lang="th-TH" sz="3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พลังงานที่เกี่ยวข้องกับชุมชน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23%</a:t>
            </a:r>
            <a:r>
              <a:rPr lang="th-TH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th-TH" sz="35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CBCE4C24-9D93-A7BD-665C-8D1E850884F6}"/>
              </a:ext>
            </a:extLst>
          </p:cNvPr>
          <p:cNvSpPr txBox="1"/>
          <p:nvPr/>
        </p:nvSpPr>
        <p:spPr>
          <a:xfrm>
            <a:off x="10187968" y="4035235"/>
            <a:ext cx="1680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รวม </a:t>
            </a:r>
            <a:r>
              <a:rPr lang="en-US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100%</a:t>
            </a:r>
            <a:endParaRPr lang="th-TH" sz="35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วงเล็บปีกกาขวา 9">
            <a:extLst>
              <a:ext uri="{FF2B5EF4-FFF2-40B4-BE49-F238E27FC236}">
                <a16:creationId xmlns:a16="http://schemas.microsoft.com/office/drawing/2014/main" id="{FEC728EA-2F4E-79DE-4BD9-51D2E1CB3532}"/>
              </a:ext>
            </a:extLst>
          </p:cNvPr>
          <p:cNvSpPr/>
          <p:nvPr/>
        </p:nvSpPr>
        <p:spPr>
          <a:xfrm>
            <a:off x="9757292" y="3407703"/>
            <a:ext cx="332509" cy="2078697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 dirty="0">
              <a:solidFill>
                <a:srgbClr val="FF0000"/>
              </a:solidFill>
            </a:endParaRPr>
          </a:p>
        </p:txBody>
      </p:sp>
      <p:pic>
        <p:nvPicPr>
          <p:cNvPr id="2" name="Picture 14">
            <a:extLst>
              <a:ext uri="{FF2B5EF4-FFF2-40B4-BE49-F238E27FC236}">
                <a16:creationId xmlns:a16="http://schemas.microsoft.com/office/drawing/2014/main" id="{DF40C5BB-9220-E94B-584B-82218C79DE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90575" y="1794555"/>
            <a:ext cx="1457325" cy="123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6999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46E07835-6F1A-E03B-A97D-1DBD67D8D1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42C0A877-95F8-208E-AFC5-C0E510A0F96A}"/>
              </a:ext>
            </a:extLst>
          </p:cNvPr>
          <p:cNvSpPr txBox="1"/>
          <p:nvPr/>
        </p:nvSpPr>
        <p:spPr>
          <a:xfrm>
            <a:off x="6965318" y="1547789"/>
            <a:ext cx="5142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การจัดอันดับมหาวิทยาลัย ในปี 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2022</a:t>
            </a: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9066AD1A-C4E9-4A8A-7A63-81148AFA0D5B}"/>
              </a:ext>
            </a:extLst>
          </p:cNvPr>
          <p:cNvSpPr txBox="1"/>
          <p:nvPr/>
        </p:nvSpPr>
        <p:spPr>
          <a:xfrm>
            <a:off x="7073583" y="2347595"/>
            <a:ext cx="5034186" cy="278537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h-TH" sz="3500" b="1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อันดับที่ </a:t>
            </a:r>
            <a:r>
              <a:rPr lang="en-US" sz="3500" b="1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56 </a:t>
            </a:r>
            <a:r>
              <a:rPr lang="th-TH" sz="3500" b="1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</a:t>
            </a:r>
            <a:r>
              <a:rPr lang="th-TH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เทคโนโลยี</a:t>
            </a:r>
          </a:p>
          <a:p>
            <a:r>
              <a:rPr lang="th-TH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         พระจอมเกล้าธนบุรี</a:t>
            </a:r>
          </a:p>
          <a:p>
            <a:r>
              <a:rPr lang="th-TH" sz="3500" b="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อันดับที่ </a:t>
            </a:r>
            <a:r>
              <a:rPr lang="en-US" sz="3500" b="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58  </a:t>
            </a:r>
            <a:r>
              <a:rPr lang="th-TH" sz="3500" b="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มหาวิทยาลัยเทคโนโลยี  </a:t>
            </a:r>
          </a:p>
          <a:p>
            <a:r>
              <a:rPr lang="th-TH" sz="3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          </a:t>
            </a:r>
            <a:r>
              <a:rPr lang="th-TH" sz="3500" b="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พระจอมเกล้าพระนครเหนือ</a:t>
            </a:r>
            <a:br>
              <a:rPr lang="th-TH" sz="350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          </a:t>
            </a:r>
            <a:r>
              <a:rPr lang="th-TH" sz="3500" b="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</a:t>
            </a:r>
            <a:r>
              <a:rPr lang="th-TH" sz="3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มหิดล</a:t>
            </a: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A2934229-ED69-F4E8-831D-798B49ECB950}"/>
              </a:ext>
            </a:extLst>
          </p:cNvPr>
          <p:cNvSpPr txBox="1"/>
          <p:nvPr/>
        </p:nvSpPr>
        <p:spPr>
          <a:xfrm>
            <a:off x="165517" y="2340610"/>
            <a:ext cx="6799801" cy="38779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endParaRPr lang="th-TH" sz="900" b="0" i="0" dirty="0">
              <a:solidFill>
                <a:srgbClr val="FF0000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sz="3500" dirty="0">
                <a:solidFill>
                  <a:srgbClr val="33333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งานวิจัยที่เกี่ยวข้องกับพลังงานสะอาด                 (คณะวิศวฯ, วิทยาลัยเทคนิคฯ, คณะเกษตรฯ)</a:t>
            </a:r>
            <a:endParaRPr lang="en-US" sz="3500" dirty="0">
              <a:solidFill>
                <a:srgbClr val="333333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l"/>
            <a:endParaRPr lang="th-TH" sz="900" i="0" dirty="0">
              <a:solidFill>
                <a:srgbClr val="FF0000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th-TH" sz="3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โรงงานต้นแบบผลิตปาล์มไบโอดีเซล</a:t>
            </a:r>
          </a:p>
          <a:p>
            <a:pPr algn="l"/>
            <a:endParaRPr lang="th-TH" sz="900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th-TH" sz="350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นโยบายให้ใช้พลังงานเซลล์แสงอาทิตย์ในหน่วยงาน</a:t>
            </a:r>
          </a:p>
          <a:p>
            <a:pPr algn="l"/>
            <a:endParaRPr lang="th-TH" sz="900" i="0" dirty="0">
              <a:solidFill>
                <a:srgbClr val="FF0000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sz="3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ให้ความรู้และทดลองใช้เชื้อเพลิงปาล์มไบโอดีเซลและน้ำมันเบนซิน</a:t>
            </a:r>
            <a:r>
              <a:rPr lang="en-US" sz="3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E85 </a:t>
            </a:r>
            <a:r>
              <a:rPr lang="th-TH" sz="3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กับเรือประมงพื้นบ้าน</a:t>
            </a:r>
            <a:endParaRPr lang="en" sz="3500" i="0" dirty="0"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CC421F0B-675C-23BB-9ED9-CED94DA02983}"/>
              </a:ext>
            </a:extLst>
          </p:cNvPr>
          <p:cNvSpPr txBox="1"/>
          <p:nvPr/>
        </p:nvSpPr>
        <p:spPr>
          <a:xfrm>
            <a:off x="1233367" y="1547789"/>
            <a:ext cx="55960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ตัวอย่างข้อมูลหลักฐานที่เกี่ยวข้อง</a:t>
            </a:r>
            <a:endParaRPr lang="th-TH" sz="3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8" name="Picture 14">
            <a:extLst>
              <a:ext uri="{FF2B5EF4-FFF2-40B4-BE49-F238E27FC236}">
                <a16:creationId xmlns:a16="http://schemas.microsoft.com/office/drawing/2014/main" id="{B31D68DE-3961-9337-8823-54FD54D9C2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105400" y="205349"/>
            <a:ext cx="1300812" cy="1071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6814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46E07835-6F1A-E03B-A97D-1DBD67D8D1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FCD666AF-AE61-3739-1B32-4AA9B9A9A99D}"/>
              </a:ext>
            </a:extLst>
          </p:cNvPr>
          <p:cNvSpPr txBox="1"/>
          <p:nvPr/>
        </p:nvSpPr>
        <p:spPr>
          <a:xfrm>
            <a:off x="2877519" y="995787"/>
            <a:ext cx="91430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เป้าหมายที่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8 </a:t>
            </a: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การจ้างงานที่มีคุณค่าและการเติบโตทางเศรษฐกิจ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0CCB0E86-C476-FBD4-2997-B03AAC132AED}"/>
              </a:ext>
            </a:extLst>
          </p:cNvPr>
          <p:cNvSpPr txBox="1"/>
          <p:nvPr/>
        </p:nvSpPr>
        <p:spPr>
          <a:xfrm>
            <a:off x="2401069" y="1703673"/>
            <a:ext cx="9228956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H SarabunPSK" panose="020B0500040200020003" pitchFamily="34" charset="-34"/>
              </a:rPr>
              <a:t>บทบาทของมหาวิทยาลัยในฐานะกลไกขับเคลื่อนการเติบโตทางเศรษฐกิจและความรับผิดชอบในฐานะนายจ้าง </a:t>
            </a:r>
            <a:endParaRPr kumimoji="0" lang="th-TH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6A704C08-604A-F626-0A9F-5B8F3E5915A7}"/>
              </a:ext>
            </a:extLst>
          </p:cNvPr>
          <p:cNvSpPr txBox="1"/>
          <p:nvPr/>
        </p:nvSpPr>
        <p:spPr>
          <a:xfrm>
            <a:off x="524438" y="3014106"/>
            <a:ext cx="1742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ตัวชี้วัด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%</a:t>
            </a: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)</a:t>
            </a: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E0A7DB0D-165B-1A5F-FEB2-BF16DC3A33D4}"/>
              </a:ext>
            </a:extLst>
          </p:cNvPr>
          <p:cNvSpPr txBox="1"/>
          <p:nvPr/>
        </p:nvSpPr>
        <p:spPr>
          <a:xfrm>
            <a:off x="2401069" y="3112040"/>
            <a:ext cx="8205971" cy="2785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8.1 </a:t>
            </a:r>
            <a:r>
              <a:rPr kumimoji="0" lang="th-TH" sz="3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การวิจัยเกี่ยวกับการเติบโตทางเศรษฐกิจและการจ้างงาน </a:t>
            </a:r>
            <a:r>
              <a:rPr kumimoji="0" lang="th-TH" sz="3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27%</a:t>
            </a:r>
            <a:r>
              <a:rPr kumimoji="0" lang="th-TH" sz="3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)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8.2 </a:t>
            </a:r>
            <a:r>
              <a:rPr kumimoji="0" lang="th-TH" sz="3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แนวปฏิบัติในการจ้างงาน </a:t>
            </a:r>
            <a:r>
              <a:rPr kumimoji="0" lang="th-TH" sz="3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19.6%</a:t>
            </a:r>
            <a:r>
              <a:rPr kumimoji="0" lang="th-TH" sz="3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)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8.3 </a:t>
            </a:r>
            <a:r>
              <a:rPr kumimoji="0" lang="th-TH" sz="3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ค่าใช้จ่ายต่อพนักงาน </a:t>
            </a:r>
            <a:r>
              <a:rPr kumimoji="0" lang="th-TH" sz="3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15.4%</a:t>
            </a:r>
            <a:r>
              <a:rPr kumimoji="0" lang="th-TH" sz="3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8.4 </a:t>
            </a:r>
            <a:r>
              <a:rPr kumimoji="0" lang="th-TH" sz="3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สัดส่วนนักศึกษาที่เข้าฝึกงาน </a:t>
            </a:r>
            <a:r>
              <a:rPr kumimoji="0" lang="th-TH" sz="3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(19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%</a:t>
            </a:r>
            <a:r>
              <a:rPr kumimoji="0" lang="th-TH" sz="3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8.5 สัดส่วนพนักงานที่มีความมั่นคง 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(19%)</a:t>
            </a:r>
            <a:endParaRPr kumimoji="0" lang="th-TH" sz="35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CBCE4C24-9D93-A7BD-665C-8D1E850884F6}"/>
              </a:ext>
            </a:extLst>
          </p:cNvPr>
          <p:cNvSpPr txBox="1"/>
          <p:nvPr/>
        </p:nvSpPr>
        <p:spPr>
          <a:xfrm>
            <a:off x="10773294" y="4138184"/>
            <a:ext cx="1533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รวม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100%</a:t>
            </a:r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0" name="วงเล็บปีกกาขวา 9">
            <a:extLst>
              <a:ext uri="{FF2B5EF4-FFF2-40B4-BE49-F238E27FC236}">
                <a16:creationId xmlns:a16="http://schemas.microsoft.com/office/drawing/2014/main" id="{FEC728EA-2F4E-79DE-4BD9-51D2E1CB3532}"/>
              </a:ext>
            </a:extLst>
          </p:cNvPr>
          <p:cNvSpPr/>
          <p:nvPr/>
        </p:nvSpPr>
        <p:spPr>
          <a:xfrm>
            <a:off x="10440784" y="3322555"/>
            <a:ext cx="332509" cy="2330104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0BA276-65B1-37BF-D5B5-037577CB6C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040" y="1659614"/>
            <a:ext cx="1401513" cy="112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0926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46E07835-6F1A-E03B-A97D-1DBD67D8D1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42C0A877-95F8-208E-AFC5-C0E510A0F96A}"/>
              </a:ext>
            </a:extLst>
          </p:cNvPr>
          <p:cNvSpPr txBox="1"/>
          <p:nvPr/>
        </p:nvSpPr>
        <p:spPr>
          <a:xfrm>
            <a:off x="6655892" y="1547789"/>
            <a:ext cx="54398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การจัดอันดับมหาวิทยาลัย ในปี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2022</a:t>
            </a: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9066AD1A-C4E9-4A8A-7A63-81148AFA0D5B}"/>
              </a:ext>
            </a:extLst>
          </p:cNvPr>
          <p:cNvSpPr txBox="1"/>
          <p:nvPr/>
        </p:nvSpPr>
        <p:spPr>
          <a:xfrm>
            <a:off x="7092522" y="2208090"/>
            <a:ext cx="4870878" cy="35394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อันดับที่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67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จุฬาลงกรณ์มหาวิทยาลัย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อันดับที่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73 </a:t>
            </a: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มหาวิทยาลัยสงขลานครินทร์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อันดับที่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101-200</a:t>
            </a:r>
            <a:endParaRPr kumimoji="0" lang="th-TH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>
              <a:defRPr/>
            </a:pPr>
            <a:r>
              <a:rPr lang="th-TH" sz="32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        </a:t>
            </a: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สถาบันเทคโนโลยี</a:t>
            </a:r>
            <a:r>
              <a:rPr lang="th-TH" sz="32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แห่งเอเชีย</a:t>
            </a:r>
          </a:p>
          <a:p>
            <a:pPr>
              <a:defRPr/>
            </a:pPr>
            <a:r>
              <a:rPr lang="th-TH" sz="32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     </a:t>
            </a:r>
            <a:r>
              <a:rPr lang="en-US" sz="32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(AIT)</a:t>
            </a:r>
            <a:r>
              <a:rPr lang="th-TH" sz="32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 </a:t>
            </a:r>
            <a:endParaRPr lang="en-US" sz="3200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defRPr/>
            </a:pPr>
            <a:r>
              <a:rPr lang="th-TH" sz="32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        มหาวิทยาลัยเชียงใหม่</a:t>
            </a:r>
          </a:p>
          <a:p>
            <a:pPr>
              <a:defRPr/>
            </a:pPr>
            <a:r>
              <a:rPr lang="th-TH" sz="32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        มหาวิทยาลัยราช</a:t>
            </a:r>
            <a:r>
              <a:rPr lang="th-TH" sz="3200" dirty="0" err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ภัฏ</a:t>
            </a:r>
            <a:r>
              <a:rPr lang="th-TH" sz="32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เชียงใหม่</a:t>
            </a:r>
            <a:r>
              <a:rPr lang="en-US" sz="32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</a:t>
            </a:r>
            <a:r>
              <a:rPr lang="en-US" sz="32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   </a:t>
            </a:r>
            <a:endParaRPr lang="th-TH" sz="32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A2934229-ED69-F4E8-831D-798B49ECB950}"/>
              </a:ext>
            </a:extLst>
          </p:cNvPr>
          <p:cNvSpPr txBox="1"/>
          <p:nvPr/>
        </p:nvSpPr>
        <p:spPr>
          <a:xfrm>
            <a:off x="138370" y="2182055"/>
            <a:ext cx="6655375" cy="440120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งานวิจัยที่เกี่ยวข้องกับการจ้างงานและการเติบโตทางเศรษฐกิจ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ส่วนงานคุณธรรมและความโปร่งใสของมหาวิทยาลัย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 อว.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/ U2T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โครงการบริการวิชาการอ่าวมะนาวโมเดล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kumimoji="0" lang="th-TH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คณะ วจก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.)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th-TH" b="0" i="0" u="none" strike="noStrike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การยกระดับการผลิต แปรรูป และตลาดปลากะพงขาวจังหวัดนราธิวาสเพื่อสร้างห่วงโซ่คุณค่าใหม่แก่ผลิตภัณฑ์ชุมชนจากเศรษฐกิจฐานรากสู่มูลค่าเชิงพิชย์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th-TH" b="0" i="0" u="none" strike="noStrike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การพัฒนาตัวแบบเชิงธุรกิจและยกระดับมูลค่าผลิตภัณฑ์แปรรูปจากทุเรียนแบบครบวงจร เพื่อแก้ปัญหาผลกระทบจากภาวะวิกฤติของกลุ่มผู้ประกอบการฐานรากอย่างมีส่วนร่วมในจังหวัดนราธิวาส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kumimoji="0" lang="th-TH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CC421F0B-675C-23BB-9ED9-CED94DA02983}"/>
              </a:ext>
            </a:extLst>
          </p:cNvPr>
          <p:cNvSpPr txBox="1"/>
          <p:nvPr/>
        </p:nvSpPr>
        <p:spPr>
          <a:xfrm>
            <a:off x="276225" y="1547789"/>
            <a:ext cx="63796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ตัวอย่างข้อมูลหลักฐานที่เกี่ยวข้อง</a:t>
            </a:r>
            <a:endParaRPr kumimoji="0" lang="th-TH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4C3D5A-7012-D17B-993E-DAA42D96D8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4450" y="187159"/>
            <a:ext cx="1281762" cy="108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044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46E07835-6F1A-E03B-A97D-1DBD67D8D1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304"/>
            <a:ext cx="12192000" cy="6984303"/>
          </a:xfrm>
          <a:prstGeom prst="rect">
            <a:avLst/>
          </a:prstGeom>
        </p:spPr>
      </p:pic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FCD666AF-AE61-3739-1B32-4AA9B9A9A99D}"/>
              </a:ext>
            </a:extLst>
          </p:cNvPr>
          <p:cNvSpPr txBox="1"/>
          <p:nvPr/>
        </p:nvSpPr>
        <p:spPr>
          <a:xfrm>
            <a:off x="2809875" y="829331"/>
            <a:ext cx="861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เป้าหมายที่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9 </a:t>
            </a: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อุตสาหกรรม นวัตกรรม และโครงสร้างพื้นฐาน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0CCB0E86-C476-FBD4-2997-B03AAC132AED}"/>
              </a:ext>
            </a:extLst>
          </p:cNvPr>
          <p:cNvSpPr txBox="1"/>
          <p:nvPr/>
        </p:nvSpPr>
        <p:spPr>
          <a:xfrm>
            <a:off x="2401069" y="1666838"/>
            <a:ext cx="9476606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H SarabunPSK" panose="020B0500040200020003" pitchFamily="34" charset="-34"/>
              </a:rPr>
              <a:t>บทบาทของมหาวิทยาลัยในการส่งเสริมนวัตกรรมและตอบสนองความต้องการของภาคอุตสาหกรรม</a:t>
            </a:r>
            <a:endParaRPr kumimoji="0" lang="th-TH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6A704C08-604A-F626-0A9F-5B8F3E5915A7}"/>
              </a:ext>
            </a:extLst>
          </p:cNvPr>
          <p:cNvSpPr txBox="1"/>
          <p:nvPr/>
        </p:nvSpPr>
        <p:spPr>
          <a:xfrm>
            <a:off x="558146" y="3084537"/>
            <a:ext cx="1737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ตัวชี้วัด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%</a:t>
            </a: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)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endParaRPr kumimoji="0" lang="th-TH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E0A7DB0D-165B-1A5F-FEB2-BF16DC3A33D4}"/>
              </a:ext>
            </a:extLst>
          </p:cNvPr>
          <p:cNvSpPr txBox="1"/>
          <p:nvPr/>
        </p:nvSpPr>
        <p:spPr>
          <a:xfrm>
            <a:off x="2248378" y="3135746"/>
            <a:ext cx="8205971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9.1 </a:t>
            </a:r>
            <a:r>
              <a:rPr kumimoji="0" lang="th-TH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งานวิจัยด้านอุตสาหกรรม นวัตกรรม และโครงสร้างพื้นฐาน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11.6%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9.2 </a:t>
            </a:r>
            <a:r>
              <a:rPr kumimoji="0" lang="th-TH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สิทธิบัตรอ้างอิงงานวิจัยของมหาวิทยาลัย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23%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9.3 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University spin-offs </a:t>
            </a:r>
            <a:r>
              <a:rPr kumimoji="0" lang="en-US" sz="3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(34.6%)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9.4 </a:t>
            </a:r>
            <a:r>
              <a:rPr kumimoji="0" lang="th-TH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รายได้จากการวิจัยภาคอุตสาหกรรม </a:t>
            </a:r>
            <a:r>
              <a:rPr kumimoji="0" lang="th-TH" sz="3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</a:t>
            </a:r>
            <a:r>
              <a:rPr kumimoji="0" lang="en-US" sz="3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38.4%)</a:t>
            </a:r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CBCE4C24-9D93-A7BD-665C-8D1E850884F6}"/>
              </a:ext>
            </a:extLst>
          </p:cNvPr>
          <p:cNvSpPr txBox="1"/>
          <p:nvPr/>
        </p:nvSpPr>
        <p:spPr>
          <a:xfrm>
            <a:off x="10511042" y="3817304"/>
            <a:ext cx="1680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รวม 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100%</a:t>
            </a:r>
            <a:endParaRPr kumimoji="0" lang="th-TH" sz="3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0" name="วงเล็บปีกกาขวา 9">
            <a:extLst>
              <a:ext uri="{FF2B5EF4-FFF2-40B4-BE49-F238E27FC236}">
                <a16:creationId xmlns:a16="http://schemas.microsoft.com/office/drawing/2014/main" id="{FEC728EA-2F4E-79DE-4BD9-51D2E1CB3532}"/>
              </a:ext>
            </a:extLst>
          </p:cNvPr>
          <p:cNvSpPr/>
          <p:nvPr/>
        </p:nvSpPr>
        <p:spPr>
          <a:xfrm>
            <a:off x="10126808" y="3291933"/>
            <a:ext cx="332509" cy="1774128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F207BD-A5E3-2770-5655-0A8D15055A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093" y="1666837"/>
            <a:ext cx="1296913" cy="1151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7258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46E07835-6F1A-E03B-A97D-1DBD67D8D1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299" y="0"/>
            <a:ext cx="12192000" cy="6858000"/>
          </a:xfrm>
          <a:prstGeom prst="rect">
            <a:avLst/>
          </a:prstGeom>
        </p:spPr>
      </p:pic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42C0A877-95F8-208E-AFC5-C0E510A0F96A}"/>
              </a:ext>
            </a:extLst>
          </p:cNvPr>
          <p:cNvSpPr txBox="1"/>
          <p:nvPr/>
        </p:nvSpPr>
        <p:spPr>
          <a:xfrm>
            <a:off x="7024076" y="1664139"/>
            <a:ext cx="51679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การจัดอันดับมหาวิทยาลัย ในปี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2022</a:t>
            </a: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9066AD1A-C4E9-4A8A-7A63-81148AFA0D5B}"/>
              </a:ext>
            </a:extLst>
          </p:cNvPr>
          <p:cNvSpPr txBox="1"/>
          <p:nvPr/>
        </p:nvSpPr>
        <p:spPr>
          <a:xfrm>
            <a:off x="7239000" y="2372971"/>
            <a:ext cx="4856701" cy="284693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อันดับที่ 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26</a:t>
            </a:r>
            <a:r>
              <a:rPr kumimoji="0" lang="th-TH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จุฬาลงกรณ์มหาวิทยาลัย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อันดับที่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101-200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              มหาวิทยาลัยเชียงใหม่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              มหาวิทยาลัยมหิดล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A2934229-ED69-F4E8-831D-798B49ECB950}"/>
              </a:ext>
            </a:extLst>
          </p:cNvPr>
          <p:cNvSpPr txBox="1"/>
          <p:nvPr/>
        </p:nvSpPr>
        <p:spPr>
          <a:xfrm>
            <a:off x="314325" y="2344467"/>
            <a:ext cx="6743700" cy="28623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  <a:sym typeface="Wingdings 2"/>
              </a:rPr>
              <a:t> </a:t>
            </a:r>
            <a:r>
              <a:rPr kumimoji="0" lang="th-TH" sz="3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งานวิจัยที่เกี่ยวข้องกับ</a:t>
            </a:r>
            <a:r>
              <a:rPr kumimoji="0" lang="th-TH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ด้านอุตสาหกรรม นวัตกรรม และโครงสร้างพื้นฐาน</a:t>
            </a:r>
          </a:p>
          <a:p>
            <a:pPr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3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จำนวน</a:t>
            </a:r>
            <a:r>
              <a:rPr kumimoji="0" lang="th-TH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สิทธิบัตรอ้างอิงงานวิจัยของมหาวิทยาลัย </a:t>
            </a:r>
          </a:p>
          <a:p>
            <a:pPr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จำนวน </a:t>
            </a: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spin-offs </a:t>
            </a:r>
            <a:r>
              <a:rPr kumimoji="0" lang="th-TH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ของมหาวิทยาลัย </a:t>
            </a:r>
          </a:p>
          <a:p>
            <a:pPr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รายได้จากการวิจัยภาคอุตสาหกรรม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CC421F0B-675C-23BB-9ED9-CED94DA02983}"/>
              </a:ext>
            </a:extLst>
          </p:cNvPr>
          <p:cNvSpPr txBox="1"/>
          <p:nvPr/>
        </p:nvSpPr>
        <p:spPr>
          <a:xfrm>
            <a:off x="1233367" y="1664140"/>
            <a:ext cx="56913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ตัวอย่างข้อมูลหลักฐานที่เกี่ยวข้อง</a:t>
            </a:r>
            <a:endParaRPr kumimoji="0" lang="th-TH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D8E0F8-C021-60AE-695F-D9729B0191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3974" y="187929"/>
            <a:ext cx="1171575" cy="111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9702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46E07835-6F1A-E03B-A97D-1DBD67D8D1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3C1C2EC1-0EE6-206D-B80B-89B11A9939FA}"/>
              </a:ext>
            </a:extLst>
          </p:cNvPr>
          <p:cNvSpPr txBox="1"/>
          <p:nvPr/>
        </p:nvSpPr>
        <p:spPr>
          <a:xfrm>
            <a:off x="3413472" y="851010"/>
            <a:ext cx="7533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เป้าหมายที่ </a:t>
            </a:r>
            <a:r>
              <a:rPr lang="en-US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10</a:t>
            </a:r>
            <a:r>
              <a:rPr lang="en-US" sz="40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ลดความเหลื่อมล้ำ</a:t>
            </a:r>
            <a:r>
              <a:rPr lang="en-US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/</a:t>
            </a:r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ความไม่เสมอภาค</a:t>
            </a:r>
            <a:endParaRPr lang="th-TH" sz="4000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D3D3041E-9993-37FA-508F-5BC9C28AF629}"/>
              </a:ext>
            </a:extLst>
          </p:cNvPr>
          <p:cNvSpPr txBox="1"/>
          <p:nvPr/>
        </p:nvSpPr>
        <p:spPr>
          <a:xfrm>
            <a:off x="2343234" y="1555061"/>
            <a:ext cx="9739112" cy="17543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thaiDist"/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้าหมายลดความเหลื่อมล้ำมุ่งเน้นประเมินงานวิจัยที่เกี่ยวข้องกับการลดความเหลื่อมล้ำในสังคมและนโยบายเกี่ยวกับการเลือกปฏิบัติและความมุ่งมั่นการสรรหาบุคลากรและนักศึกษาจากกลุ่มที่ด้อยโอกาส</a:t>
            </a:r>
            <a:endParaRPr lang="en-US" sz="3600" i="0" dirty="0"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72B93870-FF29-469E-B6A0-8ED43761F566}"/>
              </a:ext>
            </a:extLst>
          </p:cNvPr>
          <p:cNvSpPr txBox="1"/>
          <p:nvPr/>
        </p:nvSpPr>
        <p:spPr>
          <a:xfrm>
            <a:off x="232006" y="3309387"/>
            <a:ext cx="1854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ตัวชี้วัด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%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78CC7B24-D3F3-AE40-BF65-E3ACCD8737B3}"/>
              </a:ext>
            </a:extLst>
          </p:cNvPr>
          <p:cNvSpPr txBox="1"/>
          <p:nvPr/>
        </p:nvSpPr>
        <p:spPr>
          <a:xfrm>
            <a:off x="1915494" y="3332307"/>
            <a:ext cx="9844119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lang="en-US" sz="320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.1  </a:t>
            </a:r>
            <a:r>
              <a:rPr lang="th-TH" sz="320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งานวิจัยที่เกี่ยวข้องกับการลดความเหลื่อมล้ำ</a:t>
            </a:r>
            <a:r>
              <a:rPr lang="en-US" sz="320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20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                      </a:t>
            </a:r>
            <a:r>
              <a:rPr lang="th-TH" sz="3200" b="1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27</a:t>
            </a:r>
            <a:r>
              <a:rPr lang="en-US" sz="3200" b="1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%</a:t>
            </a:r>
            <a:r>
              <a:rPr lang="th-TH" sz="3200" b="1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en-US" sz="3200" b="1" i="0" dirty="0"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lang="en-US" sz="320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.2  </a:t>
            </a:r>
            <a:r>
              <a:rPr lang="th-TH" sz="320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สัดส่วนของนักศึกษาที่เป็นเป็นบุคคลแรก</a:t>
            </a:r>
            <a:r>
              <a:rPr lang="en-US" sz="320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        </a:t>
            </a:r>
            <a:r>
              <a:rPr lang="th-TH" sz="320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           </a:t>
            </a:r>
            <a:r>
              <a:rPr lang="en-US" sz="320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20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  </a:t>
            </a:r>
            <a:r>
              <a:rPr lang="en-US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(15.5%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en-US" sz="3200" i="0" dirty="0"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sz="320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     </a:t>
            </a:r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ในครอบครัวที่เข้าเรียนในมหาวิทยาลัย</a:t>
            </a:r>
            <a:endParaRPr lang="th-TH" sz="3200" i="0" dirty="0"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lang="en-US" sz="320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.3  </a:t>
            </a:r>
            <a:r>
              <a:rPr lang="th-TH" sz="320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สัดส่วนนักศึกษาต่างชาติในทุกระดับที่มาจาก</a:t>
            </a:r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ประเทศกำลังพัฒนา  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15.5%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th-TH" sz="3200" i="0" dirty="0"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lang="en-US" sz="320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.4  </a:t>
            </a:r>
            <a:r>
              <a:rPr lang="th-TH" sz="320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สัดส่วนของนักศึกษาและบุคลากรที่ทุพพลภาพ</a:t>
            </a:r>
            <a:r>
              <a:rPr lang="en-US" sz="320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		</a:t>
            </a:r>
            <a:r>
              <a:rPr lang="th-TH" sz="320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            </a:t>
            </a:r>
            <a:r>
              <a:rPr lang="th-TH" sz="3200" b="1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3200" b="1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11.5%</a:t>
            </a:r>
            <a:r>
              <a:rPr lang="th-TH" sz="3200" b="1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en-US" sz="3200" b="1" i="0" dirty="0"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1.5  </a:t>
            </a:r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มาตรการการต่อต้านการเลือกปฏิบัติ </a:t>
            </a:r>
            <a:r>
              <a:rPr lang="en-US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			   </a:t>
            </a:r>
            <a:r>
              <a:rPr lang="th-TH" sz="3200" b="1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3200" b="1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19%</a:t>
            </a:r>
            <a:r>
              <a:rPr lang="th-TH" sz="3200" b="1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en-US" sz="3200" b="1" i="0" dirty="0"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sz="3200" i="0" dirty="0"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วงเล็บปีกกาขวา 7">
            <a:extLst>
              <a:ext uri="{FF2B5EF4-FFF2-40B4-BE49-F238E27FC236}">
                <a16:creationId xmlns:a16="http://schemas.microsoft.com/office/drawing/2014/main" id="{EB042192-8292-0AE0-E879-4C5544772F25}"/>
              </a:ext>
            </a:extLst>
          </p:cNvPr>
          <p:cNvSpPr/>
          <p:nvPr/>
        </p:nvSpPr>
        <p:spPr>
          <a:xfrm>
            <a:off x="10463259" y="3429000"/>
            <a:ext cx="347223" cy="2822131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7F693482-1152-EEAA-439F-2C641EB3F8F6}"/>
              </a:ext>
            </a:extLst>
          </p:cNvPr>
          <p:cNvSpPr txBox="1"/>
          <p:nvPr/>
        </p:nvSpPr>
        <p:spPr>
          <a:xfrm>
            <a:off x="10810482" y="4502255"/>
            <a:ext cx="1519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รวม 100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%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</p:txBody>
      </p:sp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333058B5-CE05-95D1-54CD-44F1D34FEC63}"/>
              </a:ext>
            </a:extLst>
          </p:cNvPr>
          <p:cNvSpPr txBox="1"/>
          <p:nvPr/>
        </p:nvSpPr>
        <p:spPr>
          <a:xfrm>
            <a:off x="597549" y="2130031"/>
            <a:ext cx="1488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2400" b="0" i="0" dirty="0">
                <a:solidFill>
                  <a:srgbClr val="EA4335"/>
                </a:solidFill>
                <a:effectLst/>
                <a:latin typeface="arial" panose="020B0604020202020204" pitchFamily="34" charset="0"/>
              </a:rPr>
              <a:t>SDG icon</a:t>
            </a:r>
            <a:endParaRPr lang="th-TH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4F049AF-37A8-E0BB-6782-21BE4F380C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41"/>
          <a:stretch/>
        </p:blipFill>
        <p:spPr>
          <a:xfrm>
            <a:off x="542271" y="1555061"/>
            <a:ext cx="1599545" cy="175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2111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46E07835-6F1A-E03B-A97D-1DBD67D8D1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3BF5A8E3-226B-4E48-BCF6-6ECA136961C9}"/>
              </a:ext>
            </a:extLst>
          </p:cNvPr>
          <p:cNvSpPr txBox="1"/>
          <p:nvPr/>
        </p:nvSpPr>
        <p:spPr>
          <a:xfrm>
            <a:off x="6938982" y="1629508"/>
            <a:ext cx="51534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การจัดอันดับมหาวิทยาลัย ในปี 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2022</a:t>
            </a: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F11F0F73-22DB-5DA0-0FB0-6DF4691AF3B0}"/>
              </a:ext>
            </a:extLst>
          </p:cNvPr>
          <p:cNvSpPr txBox="1"/>
          <p:nvPr/>
        </p:nvSpPr>
        <p:spPr>
          <a:xfrm>
            <a:off x="6938982" y="2374900"/>
            <a:ext cx="5001558" cy="332398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h-TH" sz="3500" b="1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อันดับที่ </a:t>
            </a:r>
            <a:r>
              <a:rPr lang="en-US" sz="3500" b="1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22 </a:t>
            </a:r>
            <a:r>
              <a:rPr lang="th-TH" sz="3500" b="1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</a:t>
            </a:r>
            <a:r>
              <a:rPr lang="th-TH" sz="35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ขอนแก่น</a:t>
            </a:r>
            <a:br>
              <a:rPr lang="th-TH" sz="350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500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อันดับที่</a:t>
            </a:r>
            <a:r>
              <a:rPr lang="th-TH" sz="35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35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26 </a:t>
            </a:r>
            <a:r>
              <a:rPr lang="th-TH" sz="3500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</a:t>
            </a:r>
            <a:r>
              <a:rPr lang="th-TH" sz="35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เชียงใหม่</a:t>
            </a:r>
            <a:endParaRPr lang="en-US" sz="3500" i="0" dirty="0">
              <a:solidFill>
                <a:srgbClr val="000000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3500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อันดับที่</a:t>
            </a:r>
            <a:r>
              <a:rPr lang="en-US" sz="35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43 </a:t>
            </a:r>
            <a:r>
              <a:rPr lang="th-TH" sz="35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สถาบันเทคโนโลยีแห่งเอเชีย </a:t>
            </a:r>
            <a:r>
              <a:rPr lang="en-US" sz="35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</a:t>
            </a:r>
          </a:p>
          <a:p>
            <a:r>
              <a:rPr lang="en-US" sz="35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        (AIT)</a:t>
            </a:r>
            <a:r>
              <a:rPr lang="th-TH" sz="3500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  </a:t>
            </a:r>
            <a:endParaRPr lang="en-US" sz="3500" i="0" dirty="0">
              <a:solidFill>
                <a:srgbClr val="000000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3500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อันด</a:t>
            </a:r>
            <a:r>
              <a:rPr lang="th-TH" sz="35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ับที่ </a:t>
            </a:r>
            <a:r>
              <a:rPr lang="en-US" sz="35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72 </a:t>
            </a:r>
            <a:r>
              <a:rPr lang="th-TH" sz="35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มหาวิทยาลัยเทคโนโลยี</a:t>
            </a:r>
          </a:p>
          <a:p>
            <a:r>
              <a:rPr lang="th-TH" sz="35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        พระจอมเกล้าธนบุรี   </a:t>
            </a: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4B11BE4B-FB24-E9E2-4BCD-5B9994147589}"/>
              </a:ext>
            </a:extLst>
          </p:cNvPr>
          <p:cNvSpPr txBox="1"/>
          <p:nvPr/>
        </p:nvSpPr>
        <p:spPr>
          <a:xfrm>
            <a:off x="302692" y="2374900"/>
            <a:ext cx="6536733" cy="33239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sz="3500" dirty="0">
                <a:solidFill>
                  <a:srgbClr val="33333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งานวิจัยจากหน่วยบริหารจัดการทุนด้านการพัฒนาพื้นที่ (ศูนย์วิจัยฯ, คณะเกษตรฯ, คณะ</a:t>
            </a:r>
            <a:r>
              <a:rPr lang="th-TH" sz="3500" dirty="0" err="1">
                <a:solidFill>
                  <a:srgbClr val="33333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วจก</a:t>
            </a:r>
            <a:r>
              <a:rPr lang="th-TH" sz="3500" dirty="0">
                <a:solidFill>
                  <a:srgbClr val="33333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.)</a:t>
            </a:r>
            <a:endParaRPr lang="en-US" sz="3500" dirty="0">
              <a:solidFill>
                <a:srgbClr val="333333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sz="3500" dirty="0">
                <a:solidFill>
                  <a:srgbClr val="33333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 กสศ. สำหรับผู้ช่วยพยาบาล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sz="3500" dirty="0">
                <a:solidFill>
                  <a:srgbClr val="33333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ทุนการศึกษาจากมหาวิทยาลัยและคณะต่างๆ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sz="3500" dirty="0">
                <a:solidFill>
                  <a:srgbClr val="33333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 อว.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sz="3500" dirty="0">
                <a:solidFill>
                  <a:srgbClr val="33333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โครงการบริการวิชาการเพื่อเสริมอาชีพ</a:t>
            </a: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3E8E4550-0452-0592-D5D4-8229462494F9}"/>
              </a:ext>
            </a:extLst>
          </p:cNvPr>
          <p:cNvSpPr txBox="1"/>
          <p:nvPr/>
        </p:nvSpPr>
        <p:spPr>
          <a:xfrm>
            <a:off x="302692" y="1629509"/>
            <a:ext cx="65367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ตัวอย่างข้อมูลหลักฐานที่เกี่ยวข้อง</a:t>
            </a:r>
            <a:endParaRPr lang="th-TH" sz="3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8A27C9-D7E6-B1CA-0A34-45A97A061D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72" t="46744" r="61279" b="28512"/>
          <a:stretch/>
        </p:blipFill>
        <p:spPr>
          <a:xfrm>
            <a:off x="5103495" y="198120"/>
            <a:ext cx="1276350" cy="103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5094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46E07835-6F1A-E03B-A97D-1DBD67D8D1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3BF5A8E3-226B-4E48-BCF6-6ECA136961C9}"/>
              </a:ext>
            </a:extLst>
          </p:cNvPr>
          <p:cNvSpPr txBox="1"/>
          <p:nvPr/>
        </p:nvSpPr>
        <p:spPr>
          <a:xfrm>
            <a:off x="6938981" y="1667122"/>
            <a:ext cx="50434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การจัดอันดับมหาวิทยาลัย ในปี 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2022</a:t>
            </a: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F11F0F73-22DB-5DA0-0FB0-6DF4691AF3B0}"/>
              </a:ext>
            </a:extLst>
          </p:cNvPr>
          <p:cNvSpPr txBox="1"/>
          <p:nvPr/>
        </p:nvSpPr>
        <p:spPr>
          <a:xfrm>
            <a:off x="7038540" y="2318434"/>
            <a:ext cx="5067735" cy="278537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h-TH" sz="3500" b="1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อันดับที่ </a:t>
            </a:r>
            <a:r>
              <a:rPr lang="en-US" sz="35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68 </a:t>
            </a:r>
            <a:r>
              <a:rPr lang="th-TH" sz="35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สถาบันเทคโนโลยีแห่งเอเชีย     </a:t>
            </a:r>
          </a:p>
          <a:p>
            <a:r>
              <a:rPr lang="th-TH" sz="35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        (</a:t>
            </a:r>
            <a:r>
              <a:rPr lang="en-US" sz="35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AIT)  </a:t>
            </a:r>
            <a:r>
              <a:rPr lang="th-TH" sz="3500" b="1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        </a:t>
            </a:r>
            <a:br>
              <a:rPr lang="th-TH" sz="350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500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อันดับที่</a:t>
            </a:r>
            <a:r>
              <a:rPr lang="th-TH" sz="35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35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201-300 </a:t>
            </a:r>
          </a:p>
          <a:p>
            <a:r>
              <a:rPr lang="en-US" sz="3500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en-US" sz="35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</a:t>
            </a:r>
            <a:r>
              <a:rPr lang="th-TH" sz="3500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</a:t>
            </a:r>
            <a:r>
              <a:rPr lang="th-TH" sz="35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เชียงใหม่</a:t>
            </a:r>
            <a:endParaRPr lang="en-US" sz="3500" i="0" dirty="0">
              <a:solidFill>
                <a:srgbClr val="000000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35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      มหาวิทยาลัยมหิดล</a:t>
            </a:r>
            <a:endParaRPr lang="en-US" sz="3500" i="0" dirty="0">
              <a:solidFill>
                <a:srgbClr val="000000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4B11BE4B-FB24-E9E2-4BCD-5B9994147589}"/>
              </a:ext>
            </a:extLst>
          </p:cNvPr>
          <p:cNvSpPr txBox="1"/>
          <p:nvPr/>
        </p:nvSpPr>
        <p:spPr>
          <a:xfrm>
            <a:off x="402248" y="2318434"/>
            <a:ext cx="6536733" cy="38625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th-TH" sz="3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ศูนย์สมานใจปฐมวัยสาธิต แก้ปัญหาความรุนแรงในเด็ก </a:t>
            </a:r>
            <a:r>
              <a:rPr lang="en-US" sz="3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l </a:t>
            </a:r>
            <a:r>
              <a:rPr lang="th-TH" sz="3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ช่อง5</a:t>
            </a:r>
            <a:r>
              <a:rPr lang="en-US" sz="3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HD l 10/01/2563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Inclusive Education Program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th-TH" sz="3500" b="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ขอเชิญเป็นวิทยากรโครงการดูแลสุขภาพจิตทา</a:t>
            </a:r>
            <a:r>
              <a:rPr lang="th-TH" sz="3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ง</a:t>
            </a:r>
            <a:r>
              <a:rPr lang="th-TH" sz="3500" b="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ใจ</a:t>
            </a:r>
            <a:endParaRPr lang="en-US" sz="3500" b="0" i="0" dirty="0"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sz="3500" b="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การอำนวยความสะดวกในการจอดรถและลิฟต์จากลานจอดรถ</a:t>
            </a:r>
          </a:p>
          <a:p>
            <a:r>
              <a:rPr lang="th-TH" sz="3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(</a:t>
            </a:r>
            <a:r>
              <a:rPr lang="th-TH" sz="35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ตย</a:t>
            </a:r>
            <a:r>
              <a:rPr lang="th-TH" sz="3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.หลักฐานจาก</a:t>
            </a:r>
            <a:r>
              <a:rPr lang="en-US" sz="3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ม.มหิดล)</a:t>
            </a:r>
            <a:endParaRPr lang="en-US" sz="35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3E8E4550-0452-0592-D5D4-8229462494F9}"/>
              </a:ext>
            </a:extLst>
          </p:cNvPr>
          <p:cNvSpPr txBox="1"/>
          <p:nvPr/>
        </p:nvSpPr>
        <p:spPr>
          <a:xfrm>
            <a:off x="390526" y="1672103"/>
            <a:ext cx="60275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ตัวอย่างข้อมูลหลักฐานที่เกี่ยวข้อง</a:t>
            </a:r>
            <a:endParaRPr lang="th-TH" sz="3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F4A29C-872E-803F-ADEE-2B77C041A5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41"/>
          <a:stretch/>
        </p:blipFill>
        <p:spPr>
          <a:xfrm>
            <a:off x="5000949" y="190965"/>
            <a:ext cx="1417134" cy="118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1838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46E07835-6F1A-E03B-A97D-1DBD67D8D1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267"/>
            <a:ext cx="12192000" cy="6858000"/>
          </a:xfrm>
          <a:prstGeom prst="rect">
            <a:avLst/>
          </a:prstGeom>
        </p:spPr>
      </p:pic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3C1C2EC1-0EE6-206D-B80B-89B11A9939FA}"/>
              </a:ext>
            </a:extLst>
          </p:cNvPr>
          <p:cNvSpPr txBox="1"/>
          <p:nvPr/>
        </p:nvSpPr>
        <p:spPr>
          <a:xfrm>
            <a:off x="3048000" y="1039698"/>
            <a:ext cx="88147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เป้าหมายที่</a:t>
            </a:r>
            <a:r>
              <a:rPr lang="en-US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11 </a:t>
            </a:r>
            <a:r>
              <a:rPr lang="th-TH" sz="4000" b="1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เมืองและถิ่นฐานมนุษย์อย่างยั่งยืน</a:t>
            </a:r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D3D3041E-9993-37FA-508F-5BC9C28AF629}"/>
              </a:ext>
            </a:extLst>
          </p:cNvPr>
          <p:cNvSpPr txBox="1"/>
          <p:nvPr/>
        </p:nvSpPr>
        <p:spPr>
          <a:xfrm>
            <a:off x="2343235" y="1756891"/>
            <a:ext cx="9519471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th-TH" sz="360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ทำให้เมืองและการตั้งถิ่นฐานของมนุษย์มีความปลอดภัย ทั่วถึง พร้อมรับการเปลี่ยนแปลงและยั่งยืน</a:t>
            </a: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78CC7B24-D3F3-AE40-BF65-E3ACCD8737B3}"/>
              </a:ext>
            </a:extLst>
          </p:cNvPr>
          <p:cNvSpPr txBox="1"/>
          <p:nvPr/>
        </p:nvSpPr>
        <p:spPr>
          <a:xfrm>
            <a:off x="2343235" y="3133686"/>
            <a:ext cx="916248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11.1 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งานวิจัยเกี่ยวกับเมืองและชุมชนยั่งยืน </a:t>
            </a:r>
            <a:r>
              <a:rPr lang="th-TH" sz="3600" b="1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27</a:t>
            </a:r>
            <a:r>
              <a:rPr lang="en-US" sz="3600" b="1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%</a:t>
            </a:r>
            <a:r>
              <a:rPr lang="th-TH" sz="3600" b="1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en-US" sz="3600" b="1" i="0" dirty="0"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sz="360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11.2 </a:t>
            </a:r>
            <a:r>
              <a:rPr lang="th-TH" sz="360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สนับสนุนศิลปะและมรดก </a:t>
            </a:r>
            <a:r>
              <a:rPr lang="th-TH" sz="3600" b="1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3600" b="1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22.6%</a:t>
            </a:r>
            <a:r>
              <a:rPr lang="th-TH" sz="3600" b="1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en-US" sz="3600" b="1" i="0" dirty="0"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sz="360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11.3 </a:t>
            </a:r>
            <a:r>
              <a:rPr lang="th-TH" sz="360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ค่าใช้จ่ายเกี่ยวกับศิลปะและมรดก </a:t>
            </a:r>
            <a:r>
              <a:rPr lang="th-TH" sz="3600" b="1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3600" b="1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15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.3</a:t>
            </a:r>
            <a:r>
              <a:rPr lang="en-US" sz="3600" b="1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%</a:t>
            </a:r>
            <a:r>
              <a:rPr lang="th-TH" sz="3600" b="1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en-US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11.4 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แนวทางปฏิบัติที่ยั่งยืน </a:t>
            </a:r>
            <a:r>
              <a:rPr lang="th-TH" sz="3600" b="1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35.1</a:t>
            </a:r>
            <a:r>
              <a:rPr lang="en-US" sz="3600" b="1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%</a:t>
            </a:r>
            <a:r>
              <a:rPr lang="th-TH" sz="3600" b="1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en-US" sz="3600" b="1" i="0" dirty="0"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sz="3600" i="0" dirty="0"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วงเล็บปีกกาขวา 7">
            <a:extLst>
              <a:ext uri="{FF2B5EF4-FFF2-40B4-BE49-F238E27FC236}">
                <a16:creationId xmlns:a16="http://schemas.microsoft.com/office/drawing/2014/main" id="{EB042192-8292-0AE0-E879-4C5544772F25}"/>
              </a:ext>
            </a:extLst>
          </p:cNvPr>
          <p:cNvSpPr/>
          <p:nvPr/>
        </p:nvSpPr>
        <p:spPr>
          <a:xfrm>
            <a:off x="8607935" y="3350440"/>
            <a:ext cx="338103" cy="1983560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7F693482-1152-EEAA-439F-2C641EB3F8F6}"/>
              </a:ext>
            </a:extLst>
          </p:cNvPr>
          <p:cNvSpPr txBox="1"/>
          <p:nvPr/>
        </p:nvSpPr>
        <p:spPr>
          <a:xfrm>
            <a:off x="9149238" y="3918516"/>
            <a:ext cx="1680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รวม 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100%</a:t>
            </a:r>
            <a:endParaRPr lang="th-TH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1" name="Picture 20">
            <a:extLst>
              <a:ext uri="{FF2B5EF4-FFF2-40B4-BE49-F238E27FC236}">
                <a16:creationId xmlns:a16="http://schemas.microsoft.com/office/drawing/2014/main" id="{D0D66CB3-3DF0-CB59-51A7-339266A2F7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62183" y="1747584"/>
            <a:ext cx="1409602" cy="1290852"/>
          </a:xfrm>
          <a:prstGeom prst="rect">
            <a:avLst/>
          </a:prstGeom>
          <a:ln>
            <a:noFill/>
          </a:ln>
          <a:effectLst/>
        </p:spPr>
      </p:pic>
      <p:sp>
        <p:nvSpPr>
          <p:cNvPr id="10" name="กล่องข้อความ 5">
            <a:extLst>
              <a:ext uri="{FF2B5EF4-FFF2-40B4-BE49-F238E27FC236}">
                <a16:creationId xmlns:a16="http://schemas.microsoft.com/office/drawing/2014/main" id="{72B93870-FF29-469E-B6A0-8ED43761F566}"/>
              </a:ext>
            </a:extLst>
          </p:cNvPr>
          <p:cNvSpPr txBox="1"/>
          <p:nvPr/>
        </p:nvSpPr>
        <p:spPr>
          <a:xfrm>
            <a:off x="539717" y="3133686"/>
            <a:ext cx="1854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ตัวชี้วัด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%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543826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46E07835-6F1A-E03B-A97D-1DBD67D8D1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159"/>
          </a:xfrm>
          <a:prstGeom prst="rect">
            <a:avLst/>
          </a:prstGeom>
        </p:spPr>
      </p:pic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3BF5A8E3-226B-4E48-BCF6-6ECA136961C9}"/>
              </a:ext>
            </a:extLst>
          </p:cNvPr>
          <p:cNvSpPr txBox="1"/>
          <p:nvPr/>
        </p:nvSpPr>
        <p:spPr>
          <a:xfrm>
            <a:off x="6418083" y="1623953"/>
            <a:ext cx="59888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การจัดอันดับมหาวิทยาลัย ในปี 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2022</a:t>
            </a: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F11F0F73-22DB-5DA0-0FB0-6DF4691AF3B0}"/>
              </a:ext>
            </a:extLst>
          </p:cNvPr>
          <p:cNvSpPr txBox="1"/>
          <p:nvPr/>
        </p:nvSpPr>
        <p:spPr>
          <a:xfrm>
            <a:off x="6777260" y="2272767"/>
            <a:ext cx="5270511" cy="172354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h-TH" sz="3400" b="1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อันดับที่</a:t>
            </a:r>
            <a:r>
              <a:rPr lang="th-TH" sz="34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34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66   </a:t>
            </a:r>
            <a:r>
              <a:rPr lang="th-TH" sz="3600" b="1" dirty="0">
                <a:effectLst/>
                <a:ea typeface="Calibri" panose="020F0502020204030204" pitchFamily="34" charset="0"/>
                <a:cs typeface="TH SarabunPSK" panose="020B0500040200020003" pitchFamily="34" charset="-34"/>
              </a:rPr>
              <a:t>จุฬาลงกรณ์มหาวิทยาลัย </a:t>
            </a:r>
            <a:endParaRPr lang="en-US" sz="3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3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อั</a:t>
            </a:r>
            <a:r>
              <a:rPr lang="th-TH" sz="3400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นดับที่ </a:t>
            </a:r>
            <a:r>
              <a:rPr lang="th-TH" sz="3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101-200  </a:t>
            </a:r>
            <a:r>
              <a:rPr lang="th-TH" sz="3400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มหาวิทยาลัยเชียงใหม่</a:t>
            </a:r>
            <a:endParaRPr lang="en-US" sz="3400" i="0" dirty="0">
              <a:solidFill>
                <a:srgbClr val="000000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3400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อันดับที่</a:t>
            </a:r>
            <a:r>
              <a:rPr lang="th-TH" sz="3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101-20</a:t>
            </a:r>
            <a:r>
              <a:rPr lang="en-US" sz="3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0 </a:t>
            </a:r>
            <a:r>
              <a:rPr lang="th-TH" sz="3600" dirty="0">
                <a:effectLst/>
                <a:ea typeface="Calibri" panose="020F0502020204030204" pitchFamily="34" charset="0"/>
                <a:cs typeface="TH SarabunPSK" panose="020B0500040200020003" pitchFamily="34" charset="-34"/>
              </a:rPr>
              <a:t>หาวิทยาลัยเกษตรศาสตร์</a:t>
            </a:r>
            <a:endParaRPr lang="th-TH" sz="3600" i="0" dirty="0">
              <a:solidFill>
                <a:srgbClr val="000000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4B11BE4B-FB24-E9E2-4BCD-5B9994147589}"/>
              </a:ext>
            </a:extLst>
          </p:cNvPr>
          <p:cNvSpPr txBox="1"/>
          <p:nvPr/>
        </p:nvSpPr>
        <p:spPr>
          <a:xfrm>
            <a:off x="302692" y="2270284"/>
            <a:ext cx="6251447" cy="43396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th-TH" sz="3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มีงานวิจัยเกี่ยวกับ</a:t>
            </a:r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เมืองและชุมชนยั่งยืน </a:t>
            </a:r>
            <a:endParaRPr lang="en-US" sz="3000" dirty="0">
              <a:solidFill>
                <a:srgbClr val="333333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sz="3000" dirty="0">
                <a:solidFill>
                  <a:srgbClr val="33333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ห้องสมุดสาธารณะ</a:t>
            </a:r>
            <a:r>
              <a:rPr lang="en-US" sz="3000" dirty="0">
                <a:solidFill>
                  <a:srgbClr val="33333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000" i="0" dirty="0">
                <a:solidFill>
                  <a:srgbClr val="333333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กิจกรรมวันสถาปนา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sz="3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ค่าใช้จ่ายในการการอนุรักษ์และบำรุงรักษามัสยิดเก่าแก่ </a:t>
            </a:r>
            <a:r>
              <a:rPr lang="en-US" sz="3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300 </a:t>
            </a:r>
            <a:r>
              <a:rPr lang="th-TH" sz="3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ปี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sz="3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ส่งเสริมการทำงานทางไกลให้กับพนักงานในช่วงสถานการณ์โควิด</a:t>
            </a:r>
            <a:endParaRPr lang="en-US" sz="3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sz="3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สวัสดิการที่พักอาศัย อาจารย์ นักศึกษา</a:t>
            </a:r>
            <a:r>
              <a:rPr lang="en-US" sz="3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, </a:t>
            </a:r>
            <a:r>
              <a:rPr lang="th-TH" sz="3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ทางเดินเท้า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ปรับปรุงพื้นที่โดยใช้โครงสร้างพื้นฐานด้านสาธารณูปโภค</a:t>
            </a:r>
            <a:endParaRPr lang="en-US" sz="32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3E8E4550-0452-0592-D5D4-8229462494F9}"/>
              </a:ext>
            </a:extLst>
          </p:cNvPr>
          <p:cNvSpPr txBox="1"/>
          <p:nvPr/>
        </p:nvSpPr>
        <p:spPr>
          <a:xfrm>
            <a:off x="1245238" y="1603286"/>
            <a:ext cx="51728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ตัวอย่างข้อมูลหลักฐานที่เกี่ยวข้อง</a:t>
            </a:r>
            <a:endParaRPr lang="th-TH" sz="3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" name="Picture 20">
            <a:extLst>
              <a:ext uri="{FF2B5EF4-FFF2-40B4-BE49-F238E27FC236}">
                <a16:creationId xmlns:a16="http://schemas.microsoft.com/office/drawing/2014/main" id="{C5F57ABD-C63A-B1D3-7CF6-E1630D769E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104789" y="118535"/>
            <a:ext cx="1278563" cy="1191973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9385940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46E07835-6F1A-E03B-A97D-1DBD67D8D1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FCD666AF-AE61-3739-1B32-4AA9B9A9A99D}"/>
              </a:ext>
            </a:extLst>
          </p:cNvPr>
          <p:cNvSpPr txBox="1"/>
          <p:nvPr/>
        </p:nvSpPr>
        <p:spPr>
          <a:xfrm>
            <a:off x="3414073" y="872646"/>
            <a:ext cx="72138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เป้าหมายที่ </a:t>
            </a:r>
            <a:r>
              <a:rPr lang="en-US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12 </a:t>
            </a:r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การผลิตและการบริโภคที่ยั่งยืน</a:t>
            </a: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0CCB0E86-C476-FBD4-2997-B03AAC132AED}"/>
              </a:ext>
            </a:extLst>
          </p:cNvPr>
          <p:cNvSpPr txBox="1"/>
          <p:nvPr/>
        </p:nvSpPr>
        <p:spPr>
          <a:xfrm>
            <a:off x="2401069" y="1545196"/>
            <a:ext cx="8439777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th-TH" sz="3600" b="0" i="0" dirty="0">
                <a:effectLst/>
                <a:latin typeface="TH SarabunPSK" pitchFamily="34" charset="-34"/>
                <a:cs typeface="TH SarabunPSK" pitchFamily="34" charset="-34"/>
              </a:rPr>
              <a:t>เป็นการสร้างหลักประกันให้มีรูปแบบการผลิตและการบริโภคที่ยั่งยืน</a:t>
            </a:r>
            <a:endParaRPr lang="th-TH" sz="36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6A704C08-604A-F626-0A9F-5B8F3E5915A7}"/>
              </a:ext>
            </a:extLst>
          </p:cNvPr>
          <p:cNvSpPr txBox="1"/>
          <p:nvPr/>
        </p:nvSpPr>
        <p:spPr>
          <a:xfrm>
            <a:off x="558145" y="2983995"/>
            <a:ext cx="1946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ตัวชี้วัด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%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E0A7DB0D-165B-1A5F-FEB2-BF16DC3A33D4}"/>
              </a:ext>
            </a:extLst>
          </p:cNvPr>
          <p:cNvSpPr txBox="1"/>
          <p:nvPr/>
        </p:nvSpPr>
        <p:spPr>
          <a:xfrm>
            <a:off x="2151730" y="2995734"/>
            <a:ext cx="8205971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50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12.1  </a:t>
            </a:r>
            <a:r>
              <a:rPr lang="th-TH" sz="350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งานวิจัยที่เกี่ยวข้องกับ</a:t>
            </a:r>
            <a:r>
              <a:rPr lang="th-TH" sz="3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การผลิตและการบริโภค </a:t>
            </a:r>
            <a:r>
              <a:rPr lang="th-TH" sz="3500" b="1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3500" b="1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27%</a:t>
            </a:r>
            <a:r>
              <a:rPr lang="th-TH" sz="3500" b="1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en-US" sz="3500" b="1" i="0" dirty="0"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l"/>
            <a:r>
              <a:rPr lang="en-US" sz="3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12.2 </a:t>
            </a:r>
            <a:r>
              <a:rPr lang="th-TH" sz="3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มีมาตรการในการจัดการด้านการผลิตและการบริโภค </a:t>
            </a:r>
            <a:r>
              <a:rPr lang="th-TH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26.7%</a:t>
            </a:r>
            <a:r>
              <a:rPr lang="th-TH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en-US" sz="35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l"/>
            <a:r>
              <a:rPr lang="en-US" sz="3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12.3  </a:t>
            </a:r>
            <a:r>
              <a:rPr lang="th-TH" sz="3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สัดส่วนการรีไซเคิลขยะจากข้อมูลของขยะทั้งหมด </a:t>
            </a:r>
            <a:r>
              <a:rPr lang="th-TH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27%</a:t>
            </a:r>
            <a:r>
              <a:rPr lang="th-TH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</a:p>
          <a:p>
            <a:r>
              <a:rPr lang="en-US" sz="3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12.4 </a:t>
            </a:r>
            <a:r>
              <a:rPr lang="th-TH" sz="3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การเผยแพร่ข้อมูลความยั่งยืน </a:t>
            </a:r>
            <a:r>
              <a:rPr lang="th-TH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19.3%</a:t>
            </a:r>
            <a:r>
              <a:rPr lang="th-TH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th-TH" sz="35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l"/>
            <a:endParaRPr lang="en" sz="3500" i="0" dirty="0"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CBCE4C24-9D93-A7BD-665C-8D1E850884F6}"/>
              </a:ext>
            </a:extLst>
          </p:cNvPr>
          <p:cNvSpPr txBox="1"/>
          <p:nvPr/>
        </p:nvSpPr>
        <p:spPr>
          <a:xfrm>
            <a:off x="10567672" y="3793634"/>
            <a:ext cx="16049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รวม 100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%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en-US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วงเล็บปีกกาขวา 9">
            <a:extLst>
              <a:ext uri="{FF2B5EF4-FFF2-40B4-BE49-F238E27FC236}">
                <a16:creationId xmlns:a16="http://schemas.microsoft.com/office/drawing/2014/main" id="{FEC728EA-2F4E-79DE-4BD9-51D2E1CB3532}"/>
              </a:ext>
            </a:extLst>
          </p:cNvPr>
          <p:cNvSpPr/>
          <p:nvPr/>
        </p:nvSpPr>
        <p:spPr>
          <a:xfrm>
            <a:off x="10150271" y="3104896"/>
            <a:ext cx="332509" cy="2010029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5DA60193-4D98-2960-4652-76832165DF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775" y="1545196"/>
            <a:ext cx="1370681" cy="112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1331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46E07835-6F1A-E03B-A97D-1DBD67D8D1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284" y="0"/>
            <a:ext cx="12192000" cy="6858000"/>
          </a:xfrm>
          <a:prstGeom prst="rect">
            <a:avLst/>
          </a:prstGeom>
        </p:spPr>
      </p:pic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42C0A877-95F8-208E-AFC5-C0E510A0F96A}"/>
              </a:ext>
            </a:extLst>
          </p:cNvPr>
          <p:cNvSpPr txBox="1"/>
          <p:nvPr/>
        </p:nvSpPr>
        <p:spPr>
          <a:xfrm>
            <a:off x="7010400" y="1566839"/>
            <a:ext cx="50653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การจัดอันดับมหาวิทยาลัย ในปี </a:t>
            </a:r>
            <a:r>
              <a:rPr lang="en-US" sz="36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2022</a:t>
            </a: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9066AD1A-C4E9-4A8A-7A63-81148AFA0D5B}"/>
              </a:ext>
            </a:extLst>
          </p:cNvPr>
          <p:cNvSpPr txBox="1"/>
          <p:nvPr/>
        </p:nvSpPr>
        <p:spPr>
          <a:xfrm>
            <a:off x="7359435" y="2372066"/>
            <a:ext cx="4716281" cy="332398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h-TH" sz="3500" b="1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อันดับที่ </a:t>
            </a:r>
            <a:r>
              <a:rPr lang="en-US" sz="3500" b="1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57  </a:t>
            </a:r>
            <a:r>
              <a:rPr lang="th-TH" sz="3500" b="1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</a:t>
            </a:r>
            <a:r>
              <a:rPr lang="th-TH" sz="35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เทคโนโลยี</a:t>
            </a:r>
          </a:p>
          <a:p>
            <a:r>
              <a:rPr lang="th-TH" sz="35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         พระจอมเกล้าธนบุรี</a:t>
            </a:r>
            <a:r>
              <a:rPr lang="th-TH" sz="3500" b="1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 </a:t>
            </a:r>
            <a:br>
              <a:rPr lang="th-TH" sz="350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500" b="0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อันดับที่ </a:t>
            </a:r>
            <a:r>
              <a:rPr lang="en-US" sz="3500" b="0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71   </a:t>
            </a:r>
            <a:r>
              <a:rPr lang="th-TH" sz="3500" b="0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มหาวิทยาลัยเชียงใหม่</a:t>
            </a:r>
            <a:endParaRPr lang="th-TH" sz="3500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3500" b="0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อันดับที่ 80   จุฬาลงกรณ์มหาวิทยาลัย</a:t>
            </a:r>
          </a:p>
          <a:p>
            <a:r>
              <a:rPr lang="th-TH" sz="3500" b="0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อันดับที่ 80   มหาวิทยาลัยเทคโนโลยี    </a:t>
            </a:r>
          </a:p>
          <a:p>
            <a:r>
              <a:rPr lang="th-TH" sz="35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          </a:t>
            </a:r>
            <a:r>
              <a:rPr lang="th-TH" sz="3500" b="0" i="0" dirty="0" err="1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สุร</a:t>
            </a:r>
            <a:r>
              <a:rPr lang="th-TH" sz="3500" b="0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นารี</a:t>
            </a: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A2934229-ED69-F4E8-831D-798B49ECB950}"/>
              </a:ext>
            </a:extLst>
          </p:cNvPr>
          <p:cNvSpPr txBox="1"/>
          <p:nvPr/>
        </p:nvSpPr>
        <p:spPr>
          <a:xfrm>
            <a:off x="96299" y="2336506"/>
            <a:ext cx="7146852" cy="37394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endParaRPr lang="th-TH" sz="900" b="0" i="0" dirty="0">
              <a:solidFill>
                <a:srgbClr val="333333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th-TH" sz="350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โครงการถังหมักรักษ์โลก เปลี่ยนขยะให้เป็นประโยชน์</a:t>
            </a:r>
          </a:p>
          <a:p>
            <a:pPr algn="l"/>
            <a:endParaRPr lang="th-TH" sz="900" i="0" dirty="0"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th-TH" sz="3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โครงการแยกขยะและทำน้ำหมักจากของเสีย</a:t>
            </a:r>
          </a:p>
          <a:p>
            <a:pPr algn="l"/>
            <a:endParaRPr lang="th-TH" sz="9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th-TH" sz="350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โครงการขับเคลื่อนเศรษฐกิจและสังคมฐานรากหลังโควิดด้วยเศรษฐกิจ </a:t>
            </a:r>
            <a:r>
              <a:rPr lang="en-US" sz="350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BCG (U2T for BCG) </a:t>
            </a:r>
            <a:endParaRPr lang="th-TH" sz="900" i="0" dirty="0"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th-TH" sz="3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การศึกษา และวิเคราะห์ข้อมูล การคัดแยกองค์ประกอบขยะมูลฝอย</a:t>
            </a:r>
            <a:endParaRPr lang="en" sz="3500" i="0" dirty="0"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CC421F0B-675C-23BB-9ED9-CED94DA02983}"/>
              </a:ext>
            </a:extLst>
          </p:cNvPr>
          <p:cNvSpPr txBox="1"/>
          <p:nvPr/>
        </p:nvSpPr>
        <p:spPr>
          <a:xfrm>
            <a:off x="1233366" y="1566839"/>
            <a:ext cx="51728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ตัวอย่างข้อมูลหลักฐานที่เกี่ยวข้อง</a:t>
            </a:r>
            <a:endParaRPr lang="th-TH" sz="3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F374F2D0-E838-609A-9B0A-3DEB640C47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3475" y="152401"/>
            <a:ext cx="1329387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2927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46E07835-6F1A-E03B-A97D-1DBD67D8D1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FCD666AF-AE61-3739-1B32-4AA9B9A9A99D}"/>
              </a:ext>
            </a:extLst>
          </p:cNvPr>
          <p:cNvSpPr txBox="1"/>
          <p:nvPr/>
        </p:nvSpPr>
        <p:spPr>
          <a:xfrm>
            <a:off x="3143785" y="977299"/>
            <a:ext cx="72138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เป้าหมายที่ </a:t>
            </a:r>
            <a:r>
              <a:rPr lang="en-US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13 </a:t>
            </a:r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การเปลี่ยนแปลงภูมิอากาศ</a:t>
            </a: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0CCB0E86-C476-FBD4-2997-B03AAC132AED}"/>
              </a:ext>
            </a:extLst>
          </p:cNvPr>
          <p:cNvSpPr txBox="1"/>
          <p:nvPr/>
        </p:nvSpPr>
        <p:spPr>
          <a:xfrm>
            <a:off x="2401069" y="1698276"/>
            <a:ext cx="9086081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th-TH" sz="3600" b="0" i="0" dirty="0">
                <a:effectLst/>
                <a:latin typeface="TH SarabunPSK" pitchFamily="34" charset="-34"/>
                <a:cs typeface="TH SarabunPSK" pitchFamily="34" charset="-34"/>
              </a:rPr>
              <a:t>เป็นการดำเนินมาตรการเร่งด่วนเพื่อรับมือกับการเปลี่ยนแปลงสภาพภูมิอากาศและผลกระทบ</a:t>
            </a:r>
            <a:endParaRPr lang="th-TH" sz="36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6A704C08-604A-F626-0A9F-5B8F3E5915A7}"/>
              </a:ext>
            </a:extLst>
          </p:cNvPr>
          <p:cNvSpPr txBox="1"/>
          <p:nvPr/>
        </p:nvSpPr>
        <p:spPr>
          <a:xfrm>
            <a:off x="589954" y="3222972"/>
            <a:ext cx="1842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ตัวชี้วัด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%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E0A7DB0D-165B-1A5F-FEB2-BF16DC3A33D4}"/>
              </a:ext>
            </a:extLst>
          </p:cNvPr>
          <p:cNvSpPr txBox="1"/>
          <p:nvPr/>
        </p:nvSpPr>
        <p:spPr>
          <a:xfrm>
            <a:off x="2305071" y="3222972"/>
            <a:ext cx="8205971" cy="33393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50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13.1  </a:t>
            </a:r>
            <a:r>
              <a:rPr lang="th-TH" sz="350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งานวิจัยที่เกี่ยวข้องกับการเปลี่ยนแปลงสภาพภูมิอากาศและ</a:t>
            </a:r>
          </a:p>
          <a:p>
            <a:pPr algn="l"/>
            <a:r>
              <a:rPr lang="th-TH" sz="3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</a:t>
            </a:r>
            <a:r>
              <a:rPr lang="th-TH" sz="350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 ผลกระทบ</a:t>
            </a:r>
            <a:r>
              <a:rPr lang="th-TH" sz="3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500" b="1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3500" b="1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27%</a:t>
            </a:r>
            <a:r>
              <a:rPr lang="th-TH" sz="3500" b="1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en-US" sz="3500" b="1" i="0" dirty="0"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l"/>
            <a:r>
              <a:rPr lang="en-US" sz="3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13.2 </a:t>
            </a:r>
            <a:r>
              <a:rPr lang="th-TH" sz="3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การใช้พลังงานคาร์บอนต่ำ </a:t>
            </a:r>
            <a:r>
              <a:rPr lang="th-TH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27%</a:t>
            </a:r>
            <a:r>
              <a:rPr lang="th-TH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en-US" sz="35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l"/>
            <a:r>
              <a:rPr lang="en-US" sz="3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13.3  </a:t>
            </a:r>
            <a:r>
              <a:rPr lang="th-TH" sz="3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มาตรการการศึกษาเกี่ยวกับสิ่งแวดล้อม </a:t>
            </a:r>
            <a:r>
              <a:rPr lang="th-TH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23%</a:t>
            </a:r>
            <a:r>
              <a:rPr lang="th-TH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</a:p>
          <a:p>
            <a:r>
              <a:rPr lang="en-US" sz="3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13.4 </a:t>
            </a:r>
            <a:r>
              <a:rPr lang="th-TH" sz="3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ความมุ่งมั่นสู่มหาวิทยาลัยที่เป็นกลางทางคาร์บอน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23%</a:t>
            </a:r>
            <a:r>
              <a:rPr lang="th-TH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en-US" sz="35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l"/>
            <a:endParaRPr lang="en" sz="3500" i="0" dirty="0"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CBCE4C24-9D93-A7BD-665C-8D1E850884F6}"/>
              </a:ext>
            </a:extLst>
          </p:cNvPr>
          <p:cNvSpPr txBox="1"/>
          <p:nvPr/>
        </p:nvSpPr>
        <p:spPr>
          <a:xfrm>
            <a:off x="10511042" y="4267816"/>
            <a:ext cx="1680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รวม </a:t>
            </a:r>
            <a:r>
              <a:rPr lang="en-US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100%</a:t>
            </a:r>
            <a:endParaRPr lang="th-TH" sz="35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วงเล็บปีกกาขวา 9">
            <a:extLst>
              <a:ext uri="{FF2B5EF4-FFF2-40B4-BE49-F238E27FC236}">
                <a16:creationId xmlns:a16="http://schemas.microsoft.com/office/drawing/2014/main" id="{FEC728EA-2F4E-79DE-4BD9-51D2E1CB3532}"/>
              </a:ext>
            </a:extLst>
          </p:cNvPr>
          <p:cNvSpPr/>
          <p:nvPr/>
        </p:nvSpPr>
        <p:spPr>
          <a:xfrm>
            <a:off x="10027026" y="3508706"/>
            <a:ext cx="332509" cy="2320594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pic>
        <p:nvPicPr>
          <p:cNvPr id="2" name="รูปภาพ 1" descr="รูปภาพประกอบด้วย ข้อความ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0B394475-9AE6-7D48-F314-5B82DFCD6C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031" y="1678099"/>
            <a:ext cx="1396770" cy="121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9071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46E07835-6F1A-E03B-A97D-1DBD67D8D1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42C0A877-95F8-208E-AFC5-C0E510A0F96A}"/>
              </a:ext>
            </a:extLst>
          </p:cNvPr>
          <p:cNvSpPr txBox="1"/>
          <p:nvPr/>
        </p:nvSpPr>
        <p:spPr>
          <a:xfrm>
            <a:off x="7067549" y="1749865"/>
            <a:ext cx="49149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การจัดอันดับมหาวิทยาลัย ในปี </a:t>
            </a:r>
            <a:r>
              <a:rPr lang="en-US" sz="36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2022</a:t>
            </a: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9066AD1A-C4E9-4A8A-7A63-81148AFA0D5B}"/>
              </a:ext>
            </a:extLst>
          </p:cNvPr>
          <p:cNvSpPr txBox="1"/>
          <p:nvPr/>
        </p:nvSpPr>
        <p:spPr>
          <a:xfrm>
            <a:off x="6915150" y="2566670"/>
            <a:ext cx="5162549" cy="17081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h-TH" sz="3500" b="1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อันดับที่ </a:t>
            </a:r>
            <a:r>
              <a:rPr lang="en-US" sz="3500" b="1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50  </a:t>
            </a:r>
            <a:r>
              <a:rPr lang="th-TH" sz="3500" b="1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มหาวิทยาลัยเชียงใหม่ </a:t>
            </a:r>
            <a:br>
              <a:rPr lang="th-TH" sz="350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500" b="0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อันดับที่ </a:t>
            </a:r>
            <a:r>
              <a:rPr lang="en-US" sz="35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101+</a:t>
            </a:r>
            <a:r>
              <a:rPr lang="th-TH" sz="35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th-TH" sz="3500" b="0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</a:t>
            </a:r>
            <a:r>
              <a:rPr lang="th-TH" sz="35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มหิดล</a:t>
            </a:r>
          </a:p>
          <a:p>
            <a:r>
              <a:rPr lang="th-TH" sz="3500" b="0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อันดับที่ </a:t>
            </a:r>
            <a:r>
              <a:rPr lang="en-US" sz="35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101+</a:t>
            </a:r>
            <a:r>
              <a:rPr lang="th-TH" sz="35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th-TH" sz="3500" b="0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มหาวิทยาลัยเกษตรศาสตร์</a:t>
            </a:r>
            <a:endParaRPr lang="th-TH" sz="35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A2934229-ED69-F4E8-831D-798B49ECB950}"/>
              </a:ext>
            </a:extLst>
          </p:cNvPr>
          <p:cNvSpPr txBox="1"/>
          <p:nvPr/>
        </p:nvSpPr>
        <p:spPr>
          <a:xfrm>
            <a:off x="628650" y="2540636"/>
            <a:ext cx="6112967" cy="28007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endParaRPr lang="th-TH" sz="900" b="0" i="0" dirty="0">
              <a:solidFill>
                <a:srgbClr val="333333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th-TH" sz="350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การสัมมนาฝ่าวิกฤตฝุ่น </a:t>
            </a:r>
            <a:r>
              <a:rPr lang="en-US" sz="350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Pm2.5</a:t>
            </a:r>
            <a:endParaRPr lang="th-TH" sz="3500" i="0" dirty="0"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l"/>
            <a:endParaRPr lang="th-TH" sz="900" i="0" dirty="0"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th-TH" sz="3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โครงการการใช้รถยนต์น้ำมันไบโอดีเซล</a:t>
            </a:r>
          </a:p>
          <a:p>
            <a:pPr algn="l"/>
            <a:endParaRPr lang="th-TH" sz="9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th-TH" sz="350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โครงการผลิตพลังงานทางเลือก</a:t>
            </a:r>
          </a:p>
          <a:p>
            <a:pPr algn="l"/>
            <a:endParaRPr lang="th-TH" sz="900" i="0" dirty="0"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th-TH" sz="3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นโยบายการลดการเผาขยะ</a:t>
            </a:r>
            <a:endParaRPr lang="en" sz="3500" i="0" dirty="0"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CC421F0B-675C-23BB-9ED9-CED94DA02983}"/>
              </a:ext>
            </a:extLst>
          </p:cNvPr>
          <p:cNvSpPr txBox="1"/>
          <p:nvPr/>
        </p:nvSpPr>
        <p:spPr>
          <a:xfrm>
            <a:off x="1233366" y="1749865"/>
            <a:ext cx="51728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ตัวอย่างข้อมูลหลักฐานที่เกี่ยวข้อง</a:t>
            </a:r>
            <a:endParaRPr lang="th-TH" sz="3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" name="รูปภาพ 1" descr="รูปภาพประกอบด้วย ข้อความ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F9B79F8B-25E6-902A-2E9B-0843567734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6880" y="219075"/>
            <a:ext cx="1289332" cy="111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4052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46E07835-6F1A-E03B-A97D-1DBD67D8D1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70"/>
            <a:ext cx="12192000" cy="6858000"/>
          </a:xfrm>
          <a:prstGeom prst="rect">
            <a:avLst/>
          </a:prstGeom>
        </p:spPr>
      </p:pic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FCD666AF-AE61-3739-1B32-4AA9B9A9A99D}"/>
              </a:ext>
            </a:extLst>
          </p:cNvPr>
          <p:cNvSpPr txBox="1"/>
          <p:nvPr/>
        </p:nvSpPr>
        <p:spPr>
          <a:xfrm>
            <a:off x="2895600" y="930336"/>
            <a:ext cx="87439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เป้าหมายที่ </a:t>
            </a:r>
            <a:r>
              <a:rPr lang="en-US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14 </a:t>
            </a:r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การอนุรักษ์และใช้ประโยชน์จากมหาสมุทร</a:t>
            </a: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0CCB0E86-C476-FBD4-2997-B03AAC132AED}"/>
              </a:ext>
            </a:extLst>
          </p:cNvPr>
          <p:cNvSpPr txBox="1"/>
          <p:nvPr/>
        </p:nvSpPr>
        <p:spPr>
          <a:xfrm>
            <a:off x="2401069" y="1811740"/>
            <a:ext cx="8439777" cy="10772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th-TH" sz="3200" b="0" i="0" dirty="0">
                <a:effectLst/>
                <a:latin typeface="TH SarabunPSK" pitchFamily="34" charset="-34"/>
                <a:cs typeface="TH SarabunPSK" pitchFamily="34" charset="-34"/>
              </a:rPr>
              <a:t>เป็นการอนุรักษ์และใช้ประโยชน์จากมหาสมุทรและทรัพยากรทางทะเลเพื่อการพัฒนาอย่างยั่งยืน</a:t>
            </a:r>
            <a:endParaRPr lang="th-TH" sz="32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6A704C08-604A-F626-0A9F-5B8F3E5915A7}"/>
              </a:ext>
            </a:extLst>
          </p:cNvPr>
          <p:cNvSpPr txBox="1"/>
          <p:nvPr/>
        </p:nvSpPr>
        <p:spPr>
          <a:xfrm>
            <a:off x="252514" y="3128405"/>
            <a:ext cx="1842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ตัวชี้วัด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%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E0A7DB0D-165B-1A5F-FEB2-BF16DC3A33D4}"/>
              </a:ext>
            </a:extLst>
          </p:cNvPr>
          <p:cNvSpPr txBox="1"/>
          <p:nvPr/>
        </p:nvSpPr>
        <p:spPr>
          <a:xfrm>
            <a:off x="1876111" y="3128684"/>
            <a:ext cx="8439777" cy="2785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50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14.1  </a:t>
            </a:r>
            <a:r>
              <a:rPr lang="th-TH" sz="350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งานวิจัยที่เกี่ยวข้องกับ</a:t>
            </a:r>
            <a:r>
              <a:rPr lang="th-TH" sz="3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มหาสมุทรและทรัพยากรทางทะเล  </a:t>
            </a:r>
            <a:r>
              <a:rPr lang="th-TH" sz="3500" b="1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3500" b="1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27%</a:t>
            </a:r>
            <a:r>
              <a:rPr lang="th-TH" sz="3500" b="1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en-US" sz="3500" b="1" i="0" dirty="0"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l"/>
            <a:r>
              <a:rPr lang="en-US" sz="3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14.2 </a:t>
            </a:r>
            <a:r>
              <a:rPr lang="th-TH" sz="3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การเรียนการสอนเกี่ยวกับระบบนิเวศทางทะเล </a:t>
            </a:r>
            <a:r>
              <a:rPr lang="th-TH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15.3%</a:t>
            </a:r>
            <a:r>
              <a:rPr lang="th-TH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en-US" sz="35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l"/>
            <a:r>
              <a:rPr lang="en-US" sz="3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14.3  </a:t>
            </a:r>
            <a:r>
              <a:rPr lang="th-TH" sz="3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มีกิจกรรมการสนับสนุนระบบนิเวศทางทะเล </a:t>
            </a:r>
            <a:r>
              <a:rPr lang="th-TH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19.4%</a:t>
            </a:r>
            <a:r>
              <a:rPr lang="th-TH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</a:p>
          <a:p>
            <a:r>
              <a:rPr lang="en-US" sz="3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14.4 </a:t>
            </a:r>
            <a:r>
              <a:rPr lang="th-TH" sz="3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มีแนวทางและการจัดการเพื่อกำจัดของเสียสู่ทะเล </a:t>
            </a:r>
            <a:r>
              <a:rPr lang="th-TH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19.3%</a:t>
            </a:r>
            <a:r>
              <a:rPr lang="th-TH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en-US" sz="35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sz="3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14.5</a:t>
            </a:r>
            <a:r>
              <a:rPr lang="en-US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การดำเนินการสู่ท้องถิ่นด้านการรักษาระบบนิเวศทางน้ำ</a:t>
            </a:r>
            <a:r>
              <a:rPr lang="th-TH" sz="2400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h-TH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19%</a:t>
            </a:r>
            <a:r>
              <a:rPr lang="th-TH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en-US" sz="35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CBCE4C24-9D93-A7BD-665C-8D1E850884F6}"/>
              </a:ext>
            </a:extLst>
          </p:cNvPr>
          <p:cNvSpPr txBox="1"/>
          <p:nvPr/>
        </p:nvSpPr>
        <p:spPr>
          <a:xfrm>
            <a:off x="10558342" y="4133735"/>
            <a:ext cx="1525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รวม 100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%</a:t>
            </a:r>
          </a:p>
        </p:txBody>
      </p:sp>
      <p:sp>
        <p:nvSpPr>
          <p:cNvPr id="10" name="วงเล็บปีกกาขวา 9">
            <a:extLst>
              <a:ext uri="{FF2B5EF4-FFF2-40B4-BE49-F238E27FC236}">
                <a16:creationId xmlns:a16="http://schemas.microsoft.com/office/drawing/2014/main" id="{FEC728EA-2F4E-79DE-4BD9-51D2E1CB3532}"/>
              </a:ext>
            </a:extLst>
          </p:cNvPr>
          <p:cNvSpPr/>
          <p:nvPr/>
        </p:nvSpPr>
        <p:spPr>
          <a:xfrm>
            <a:off x="10225833" y="3308696"/>
            <a:ext cx="332509" cy="2425354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9E08216C-025A-299E-D2BE-3AADC8D49C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575" y="1811740"/>
            <a:ext cx="1390587" cy="108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6462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46E07835-6F1A-E03B-A97D-1DBD67D8D1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42C0A877-95F8-208E-AFC5-C0E510A0F96A}"/>
              </a:ext>
            </a:extLst>
          </p:cNvPr>
          <p:cNvSpPr txBox="1"/>
          <p:nvPr/>
        </p:nvSpPr>
        <p:spPr>
          <a:xfrm>
            <a:off x="7067549" y="1654614"/>
            <a:ext cx="50081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การจัดอันดับมหาวิทยาลัย ในปี </a:t>
            </a:r>
            <a:r>
              <a:rPr lang="en-US" sz="36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2022</a:t>
            </a: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9066AD1A-C4E9-4A8A-7A63-81148AFA0D5B}"/>
              </a:ext>
            </a:extLst>
          </p:cNvPr>
          <p:cNvSpPr txBox="1"/>
          <p:nvPr/>
        </p:nvSpPr>
        <p:spPr>
          <a:xfrm>
            <a:off x="7067548" y="2421528"/>
            <a:ext cx="4905377" cy="220060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h-TH" sz="3500" b="1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อันดับที่ </a:t>
            </a:r>
            <a:r>
              <a:rPr lang="en-US" sz="3500" b="1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26 </a:t>
            </a:r>
            <a:r>
              <a:rPr lang="th-TH" sz="3500" b="1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จุฬาลงกรณ์มหาวิทยาลัย</a:t>
            </a:r>
            <a:br>
              <a:rPr lang="th-TH" sz="350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400" b="0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อันดับที่ </a:t>
            </a:r>
            <a:r>
              <a:rPr lang="en-US" sz="3400" b="0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42  </a:t>
            </a:r>
            <a:r>
              <a:rPr lang="th-TH" sz="3400" b="0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มหาวิทยาลัยเกษตรศาสตร์</a:t>
            </a:r>
            <a:endParaRPr lang="th-TH" sz="3400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3400" b="0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อันดับที่ 52  มหาวิทยาลัยมหาสารคาม</a:t>
            </a:r>
          </a:p>
          <a:p>
            <a:r>
              <a:rPr lang="th-TH" sz="3400" b="0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อันดับที่ 66  มหาวิทยาลัยมหิดล</a:t>
            </a:r>
            <a:endParaRPr lang="th-TH" sz="3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A2934229-ED69-F4E8-831D-798B49ECB950}"/>
              </a:ext>
            </a:extLst>
          </p:cNvPr>
          <p:cNvSpPr txBox="1"/>
          <p:nvPr/>
        </p:nvSpPr>
        <p:spPr>
          <a:xfrm>
            <a:off x="381000" y="2421528"/>
            <a:ext cx="6562725" cy="28007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endParaRPr lang="th-TH" sz="900" b="0" i="0" dirty="0">
              <a:solidFill>
                <a:srgbClr val="333333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th-TH" sz="350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โครงการศึกษาคุณภาพน้ำ</a:t>
            </a:r>
          </a:p>
          <a:p>
            <a:pPr algn="l"/>
            <a:endParaRPr lang="th-TH" sz="900" i="0" dirty="0"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th-TH" sz="3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โครงการผลิตชุดตรวจโรคสัตว์น้ำ</a:t>
            </a:r>
          </a:p>
          <a:p>
            <a:pPr algn="l"/>
            <a:endParaRPr lang="th-TH" sz="9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th-TH" sz="350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การผลิตชุดตรวจการปนเปื้อนของน้ำมันในทะเล</a:t>
            </a:r>
          </a:p>
          <a:p>
            <a:pPr algn="l"/>
            <a:endParaRPr lang="th-TH" sz="900" i="0" dirty="0"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th-TH" sz="3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โครงการอนุรักษ์และพัฒนาชายฝั่งทะเล</a:t>
            </a:r>
            <a:endParaRPr lang="en" sz="3500" i="0" dirty="0"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CC421F0B-675C-23BB-9ED9-CED94DA02983}"/>
              </a:ext>
            </a:extLst>
          </p:cNvPr>
          <p:cNvSpPr txBox="1"/>
          <p:nvPr/>
        </p:nvSpPr>
        <p:spPr>
          <a:xfrm>
            <a:off x="1279036" y="1654615"/>
            <a:ext cx="51728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ตัวอย่างข้อมูลหลักฐานที่เกี่ยวข้อง</a:t>
            </a:r>
            <a:endParaRPr lang="th-TH" sz="3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8320CC58-F5D9-F0AF-BDD1-02980B5C4D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3975" y="92997"/>
            <a:ext cx="1317906" cy="122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1025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46E07835-6F1A-E03B-A97D-1DBD67D8D1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FCD666AF-AE61-3739-1B32-4AA9B9A9A99D}"/>
              </a:ext>
            </a:extLst>
          </p:cNvPr>
          <p:cNvSpPr txBox="1"/>
          <p:nvPr/>
        </p:nvSpPr>
        <p:spPr>
          <a:xfrm>
            <a:off x="3352967" y="980954"/>
            <a:ext cx="72138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เป้าหมายที่ </a:t>
            </a:r>
            <a:r>
              <a:rPr lang="en-US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15 </a:t>
            </a:r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การใช้ระบบนิเวศบนบก</a:t>
            </a: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0CCB0E86-C476-FBD4-2997-B03AAC132AED}"/>
              </a:ext>
            </a:extLst>
          </p:cNvPr>
          <p:cNvSpPr txBox="1"/>
          <p:nvPr/>
        </p:nvSpPr>
        <p:spPr>
          <a:xfrm>
            <a:off x="2401069" y="1750184"/>
            <a:ext cx="8915033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th-TH" sz="3600" b="0" i="0" dirty="0">
                <a:effectLst/>
                <a:latin typeface="TH SarabunPSK" pitchFamily="34" charset="-34"/>
                <a:cs typeface="TH SarabunPSK" pitchFamily="34" charset="-34"/>
              </a:rPr>
              <a:t>เป็นการปกป้อง ฟื้นฟู และส่งเสริมการใช้ประโยชน์จากระบบนิเวศทางบกอย่างยั่งยืน</a:t>
            </a:r>
            <a:endParaRPr lang="th-TH" sz="36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6A704C08-604A-F626-0A9F-5B8F3E5915A7}"/>
              </a:ext>
            </a:extLst>
          </p:cNvPr>
          <p:cNvSpPr txBox="1"/>
          <p:nvPr/>
        </p:nvSpPr>
        <p:spPr>
          <a:xfrm>
            <a:off x="433552" y="3105834"/>
            <a:ext cx="1842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ตัวชี้วัด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%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E0A7DB0D-165B-1A5F-FEB2-BF16DC3A33D4}"/>
              </a:ext>
            </a:extLst>
          </p:cNvPr>
          <p:cNvSpPr txBox="1"/>
          <p:nvPr/>
        </p:nvSpPr>
        <p:spPr>
          <a:xfrm>
            <a:off x="2039119" y="3105834"/>
            <a:ext cx="8439777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15</a:t>
            </a:r>
            <a:r>
              <a:rPr lang="en-US" sz="350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.1  </a:t>
            </a:r>
            <a:r>
              <a:rPr lang="th-TH" sz="350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งานวิจัยที่เกี่ยวข้องกับระบบนิเวศบนบก</a:t>
            </a:r>
            <a:r>
              <a:rPr lang="th-TH" sz="3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500" b="1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3500" b="1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27%</a:t>
            </a:r>
            <a:r>
              <a:rPr lang="th-TH" sz="3500" b="1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en-US" sz="3500" b="1" i="0" dirty="0"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l"/>
            <a:r>
              <a:rPr lang="en-US" sz="3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15.2 </a:t>
            </a:r>
            <a:r>
              <a:rPr lang="th-TH" sz="3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การเรียนการสอนเกี่ยวกับระบบนิเวศบนบก </a:t>
            </a:r>
            <a:r>
              <a:rPr lang="th-TH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23%</a:t>
            </a:r>
            <a:r>
              <a:rPr lang="th-TH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en-US" sz="35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l"/>
            <a:r>
              <a:rPr lang="en-US" sz="3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15.3</a:t>
            </a:r>
            <a:r>
              <a:rPr lang="th-TH" sz="3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มีกิจกรรมการสนับสนุนระบบนิเวศบนบก </a:t>
            </a:r>
            <a:r>
              <a:rPr lang="th-TH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27%</a:t>
            </a:r>
            <a:r>
              <a:rPr lang="th-TH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</a:p>
          <a:p>
            <a:r>
              <a:rPr lang="en-US" sz="3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15.4 </a:t>
            </a:r>
            <a:r>
              <a:rPr lang="th-TH" sz="3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มีแนวทางและการจัดการเพื่อกำจัดของเสียสู่ระบบนิเวศ </a:t>
            </a:r>
            <a:r>
              <a:rPr lang="th-TH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23%</a:t>
            </a:r>
            <a:r>
              <a:rPr lang="th-TH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en-US" sz="35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sz="35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l"/>
            <a:endParaRPr lang="en" sz="3500" i="0" dirty="0"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CBCE4C24-9D93-A7BD-665C-8D1E850884F6}"/>
              </a:ext>
            </a:extLst>
          </p:cNvPr>
          <p:cNvSpPr txBox="1"/>
          <p:nvPr/>
        </p:nvSpPr>
        <p:spPr>
          <a:xfrm>
            <a:off x="10609286" y="3741955"/>
            <a:ext cx="15827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รวม 100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%</a:t>
            </a:r>
          </a:p>
        </p:txBody>
      </p:sp>
      <p:sp>
        <p:nvSpPr>
          <p:cNvPr id="10" name="วงเล็บปีกกาขวา 9">
            <a:extLst>
              <a:ext uri="{FF2B5EF4-FFF2-40B4-BE49-F238E27FC236}">
                <a16:creationId xmlns:a16="http://schemas.microsoft.com/office/drawing/2014/main" id="{FEC728EA-2F4E-79DE-4BD9-51D2E1CB3532}"/>
              </a:ext>
            </a:extLst>
          </p:cNvPr>
          <p:cNvSpPr/>
          <p:nvPr/>
        </p:nvSpPr>
        <p:spPr>
          <a:xfrm>
            <a:off x="10234348" y="2965990"/>
            <a:ext cx="332509" cy="2161620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AB3A6079-3910-E395-1F95-B37C63D918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230" y="1735667"/>
            <a:ext cx="1387245" cy="121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6559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46E07835-6F1A-E03B-A97D-1DBD67D8D1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FCD666AF-AE61-3739-1B32-4AA9B9A9A99D}"/>
              </a:ext>
            </a:extLst>
          </p:cNvPr>
          <p:cNvSpPr txBox="1"/>
          <p:nvPr/>
        </p:nvSpPr>
        <p:spPr>
          <a:xfrm>
            <a:off x="3466520" y="893625"/>
            <a:ext cx="64556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เป้าหมายที่ </a:t>
            </a:r>
            <a:r>
              <a:rPr lang="en-US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 </a:t>
            </a:r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ยุติความหิวโหย</a:t>
            </a: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0CCB0E86-C476-FBD4-2997-B03AAC132AED}"/>
              </a:ext>
            </a:extLst>
          </p:cNvPr>
          <p:cNvSpPr txBox="1"/>
          <p:nvPr/>
        </p:nvSpPr>
        <p:spPr>
          <a:xfrm>
            <a:off x="2401069" y="1689134"/>
            <a:ext cx="9440411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ยุติความหิวโหย บรรลุความมั่นคงทางอาหารและยกระดับโภชนาการและส่งเสริมเกษตรกรรมที่ยั่งยืน</a:t>
            </a: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6A704C08-604A-F626-0A9F-5B8F3E5915A7}"/>
              </a:ext>
            </a:extLst>
          </p:cNvPr>
          <p:cNvSpPr txBox="1"/>
          <p:nvPr/>
        </p:nvSpPr>
        <p:spPr>
          <a:xfrm>
            <a:off x="670560" y="3024078"/>
            <a:ext cx="1882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ตัวชี้วัด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%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E0A7DB0D-165B-1A5F-FEB2-BF16DC3A33D4}"/>
              </a:ext>
            </a:extLst>
          </p:cNvPr>
          <p:cNvSpPr txBox="1"/>
          <p:nvPr/>
        </p:nvSpPr>
        <p:spPr>
          <a:xfrm>
            <a:off x="2401068" y="3024078"/>
            <a:ext cx="8205971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en-US" sz="350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.1  </a:t>
            </a:r>
            <a:r>
              <a:rPr lang="th-TH" sz="350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งานวิจัยที่เกี่ยวกับความหิวโหย </a:t>
            </a:r>
            <a:r>
              <a:rPr lang="th-TH" sz="3500" b="1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3500" b="1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27%</a:t>
            </a:r>
            <a:r>
              <a:rPr lang="th-TH" sz="3500" b="1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en-US" sz="3500" b="1" i="0" dirty="0"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l"/>
            <a:r>
              <a:rPr lang="en-US" sz="3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2.2 </a:t>
            </a:r>
            <a:r>
              <a:rPr lang="th-TH" sz="3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เศษอาหารในวิทยาเขต </a:t>
            </a:r>
            <a:r>
              <a:rPr lang="th-TH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15.4%</a:t>
            </a:r>
            <a:r>
              <a:rPr lang="th-TH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en-US" sz="35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l"/>
            <a:r>
              <a:rPr lang="en-US" sz="3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2.3  </a:t>
            </a:r>
            <a:r>
              <a:rPr lang="th-TH" sz="3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ความหิวโหยของนักศึกษา </a:t>
            </a:r>
            <a:r>
              <a:rPr lang="th-TH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19.2%</a:t>
            </a:r>
            <a:r>
              <a:rPr lang="th-TH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</a:p>
          <a:p>
            <a:r>
              <a:rPr lang="en-US" sz="3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2.4 </a:t>
            </a:r>
            <a:r>
              <a:rPr lang="th-TH" sz="3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สัดส่วนบัณฑิตด้านการเกษตรและเพาะเลี้ยงสัตว์น้ำ </a:t>
            </a:r>
          </a:p>
          <a:p>
            <a:r>
              <a:rPr lang="th-TH" sz="3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รวมถึงด้านความยั่งยืน </a:t>
            </a:r>
            <a:r>
              <a:rPr lang="th-TH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19.2%</a:t>
            </a:r>
            <a:r>
              <a:rPr lang="th-TH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en-US" sz="35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sz="3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2.5</a:t>
            </a:r>
            <a:r>
              <a:rPr lang="en-US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ความหิวโหยระดับชาติ</a:t>
            </a:r>
            <a:r>
              <a:rPr lang="th-TH" sz="2400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th-TH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19.2%</a:t>
            </a:r>
            <a:r>
              <a:rPr lang="th-TH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en-US" sz="35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sz="35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l"/>
            <a:endParaRPr lang="en" sz="3500" i="0" dirty="0"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CBCE4C24-9D93-A7BD-665C-8D1E850884F6}"/>
              </a:ext>
            </a:extLst>
          </p:cNvPr>
          <p:cNvSpPr txBox="1"/>
          <p:nvPr/>
        </p:nvSpPr>
        <p:spPr>
          <a:xfrm>
            <a:off x="9530743" y="4377050"/>
            <a:ext cx="1680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รวม </a:t>
            </a:r>
            <a:r>
              <a:rPr lang="en-US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100%</a:t>
            </a:r>
            <a:endParaRPr lang="th-TH" sz="35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วงเล็บปีกกาขวา 9">
            <a:extLst>
              <a:ext uri="{FF2B5EF4-FFF2-40B4-BE49-F238E27FC236}">
                <a16:creationId xmlns:a16="http://schemas.microsoft.com/office/drawing/2014/main" id="{FEC728EA-2F4E-79DE-4BD9-51D2E1CB3532}"/>
              </a:ext>
            </a:extLst>
          </p:cNvPr>
          <p:cNvSpPr/>
          <p:nvPr/>
        </p:nvSpPr>
        <p:spPr>
          <a:xfrm>
            <a:off x="8993879" y="3291840"/>
            <a:ext cx="332509" cy="2948940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FA10CDD-2694-208A-54A1-988CC6C07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696793"/>
            <a:ext cx="1402080" cy="119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66772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46E07835-6F1A-E03B-A97D-1DBD67D8D1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42C0A877-95F8-208E-AFC5-C0E510A0F96A}"/>
              </a:ext>
            </a:extLst>
          </p:cNvPr>
          <p:cNvSpPr txBox="1"/>
          <p:nvPr/>
        </p:nvSpPr>
        <p:spPr>
          <a:xfrm>
            <a:off x="7096125" y="1521949"/>
            <a:ext cx="49795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การจัดอันดับมหาวิทยาลัย ในปี </a:t>
            </a:r>
            <a:r>
              <a:rPr lang="en-US" sz="36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2022</a:t>
            </a: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9066AD1A-C4E9-4A8A-7A63-81148AFA0D5B}"/>
              </a:ext>
            </a:extLst>
          </p:cNvPr>
          <p:cNvSpPr txBox="1"/>
          <p:nvPr/>
        </p:nvSpPr>
        <p:spPr>
          <a:xfrm>
            <a:off x="7359435" y="2203840"/>
            <a:ext cx="4716281" cy="220060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h-TH" sz="3500" b="1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อันดับที่ </a:t>
            </a:r>
            <a:r>
              <a:rPr lang="en-US" sz="35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lang="en-US" sz="3500" b="1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6 </a:t>
            </a:r>
            <a:r>
              <a:rPr lang="th-TH" sz="3500" b="1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จุฬาลงกรณ์มหาวิทยาลัย</a:t>
            </a:r>
            <a:br>
              <a:rPr lang="th-TH" sz="350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400" b="0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อันดับที่ </a:t>
            </a:r>
            <a:r>
              <a:rPr lang="en-US" sz="3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63</a:t>
            </a:r>
            <a:r>
              <a:rPr lang="en-US" sz="3400" b="0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th-TH" sz="3400" b="0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มหาวิทยาลัยเกษตรศาสตร์</a:t>
            </a:r>
            <a:endParaRPr lang="th-TH" sz="3400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3400" b="0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อันดับที่ 78  มหาวิทยาลัยเชียงใหม่</a:t>
            </a:r>
          </a:p>
          <a:p>
            <a:r>
              <a:rPr lang="th-TH" sz="3400" b="0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อันดับที่ 80  มหาวิทยาลัยมหิดล</a:t>
            </a:r>
            <a:endParaRPr lang="th-TH" sz="3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A2934229-ED69-F4E8-831D-798B49ECB950}"/>
              </a:ext>
            </a:extLst>
          </p:cNvPr>
          <p:cNvSpPr txBox="1"/>
          <p:nvPr/>
        </p:nvSpPr>
        <p:spPr>
          <a:xfrm>
            <a:off x="96299" y="2192751"/>
            <a:ext cx="7146852" cy="333937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endParaRPr lang="th-TH" sz="900" b="0" i="0" dirty="0">
              <a:solidFill>
                <a:srgbClr val="333333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th-TH" sz="350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โครงการสร้างจิตสำนึกการอนุรักษ์ป่าและป่าชุมชน</a:t>
            </a:r>
          </a:p>
          <a:p>
            <a:pPr algn="l"/>
            <a:endParaRPr lang="th-TH" sz="900" i="0" dirty="0"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th-TH" sz="3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การฝึกอบรมมัคคุเทศก์เพื่อการท่องเที่ยวอย่างยั่งยืน</a:t>
            </a:r>
          </a:p>
          <a:p>
            <a:pPr algn="l"/>
            <a:endParaRPr lang="th-TH" sz="9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th-TH" sz="350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การศึกษาดูงานและปฏิบัติภาคสนามในการอนุรักษ์ระบบนิเวศบนบก</a:t>
            </a:r>
          </a:p>
          <a:p>
            <a:pPr algn="l"/>
            <a:endParaRPr lang="th-TH" sz="900" i="0" dirty="0"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th-TH" sz="3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การจัดตั้งสวนสมุนไพรเพื่อการอนุรักษ์</a:t>
            </a:r>
            <a:endParaRPr lang="en" sz="3500" i="0" dirty="0"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CC421F0B-675C-23BB-9ED9-CED94DA02983}"/>
              </a:ext>
            </a:extLst>
          </p:cNvPr>
          <p:cNvSpPr txBox="1"/>
          <p:nvPr/>
        </p:nvSpPr>
        <p:spPr>
          <a:xfrm>
            <a:off x="1279036" y="1564298"/>
            <a:ext cx="51728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ตัวอย่างข้อมูลหลักฐานที่เกี่ยวข้อง</a:t>
            </a:r>
            <a:endParaRPr lang="th-TH" sz="3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D3B81EBD-0F33-1976-AA56-28EEAB888B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2550" y="84582"/>
            <a:ext cx="1289331" cy="120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6440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46E07835-6F1A-E03B-A97D-1DBD67D8D1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673"/>
            <a:ext cx="12192000" cy="6858000"/>
          </a:xfrm>
          <a:prstGeom prst="rect">
            <a:avLst/>
          </a:prstGeom>
        </p:spPr>
      </p:pic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3C1C2EC1-0EE6-206D-B80B-89B11A9939FA}"/>
              </a:ext>
            </a:extLst>
          </p:cNvPr>
          <p:cNvSpPr txBox="1"/>
          <p:nvPr/>
        </p:nvSpPr>
        <p:spPr>
          <a:xfrm>
            <a:off x="2705100" y="946412"/>
            <a:ext cx="88893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เป้าหมายที่ </a:t>
            </a:r>
            <a:r>
              <a:rPr lang="en-US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16 </a:t>
            </a:r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สันติภาพ ความยุติธรรมและสถาบันที่แข็งแกร่ง</a:t>
            </a:r>
            <a:endParaRPr lang="th-TH" sz="4000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D3D3041E-9993-37FA-508F-5BC9C28AF629}"/>
              </a:ext>
            </a:extLst>
          </p:cNvPr>
          <p:cNvSpPr txBox="1"/>
          <p:nvPr/>
        </p:nvSpPr>
        <p:spPr>
          <a:xfrm>
            <a:off x="2396598" y="1730323"/>
            <a:ext cx="9890652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th-TH" sz="360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ส่งเสริมสังคมที่สงบสุขและครอบคลุม เพื่อการพัฒนาที่ยั่งยืน ให้ทุกคนเข้าถึงความยุติธรรมและสร้างสถาบันที่มีประสิทธิผล รับผิดชอบและครอบคลุมในทุกระดับ</a:t>
            </a:r>
            <a:endParaRPr lang="en-US" sz="3600" i="0" dirty="0"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72B93870-FF29-469E-B6A0-8ED43761F566}"/>
              </a:ext>
            </a:extLst>
          </p:cNvPr>
          <p:cNvSpPr txBox="1"/>
          <p:nvPr/>
        </p:nvSpPr>
        <p:spPr>
          <a:xfrm>
            <a:off x="555856" y="3194276"/>
            <a:ext cx="27584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ตัวชี้วัด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%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78CC7B24-D3F3-AE40-BF65-E3ACCD8737B3}"/>
              </a:ext>
            </a:extLst>
          </p:cNvPr>
          <p:cNvSpPr txBox="1"/>
          <p:nvPr/>
        </p:nvSpPr>
        <p:spPr>
          <a:xfrm>
            <a:off x="2274112" y="3151051"/>
            <a:ext cx="989065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16.1</a:t>
            </a:r>
            <a:r>
              <a:rPr lang="en-US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การวิจัยเกี่ยวกับสันติภาพและความยุติธรรม </a:t>
            </a:r>
            <a:r>
              <a:rPr lang="th-TH" sz="3600" b="1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3600" b="1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27%</a:t>
            </a:r>
            <a:r>
              <a:rPr lang="th-TH" sz="3600" b="1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en-US" sz="3600" b="1" i="0" dirty="0"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16.2</a:t>
            </a:r>
            <a:r>
              <a:rPr lang="en-US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มาตรการกำกับมหาวิทยาลัย </a:t>
            </a:r>
            <a:r>
              <a:rPr lang="th-TH" sz="3600" b="1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3600" b="1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26.60%</a:t>
            </a:r>
            <a:r>
              <a:rPr lang="th-TH" sz="3600" b="1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en-US" sz="3600" b="1" i="0" dirty="0"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16.3</a:t>
            </a:r>
            <a:r>
              <a:rPr lang="en-US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ความร่วมมือในการทำงานกับรัฐบาล </a:t>
            </a:r>
            <a:r>
              <a:rPr lang="th-TH" sz="3600" b="1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3600" b="1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23.20%</a:t>
            </a:r>
            <a:r>
              <a:rPr lang="th-TH" sz="3600" b="1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en-US" sz="3600" b="1" i="0" dirty="0"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16.4</a:t>
            </a:r>
            <a:r>
              <a:rPr lang="en-US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ร้อยละของผู้สำเร็จการศึกษาด้านกฎหมาย</a:t>
            </a:r>
          </a:p>
          <a:p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 และการบังคับคดีแพ่ง </a:t>
            </a:r>
            <a:r>
              <a:rPr lang="th-TH" sz="3600" b="1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3600" b="1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23.20%</a:t>
            </a:r>
            <a:r>
              <a:rPr lang="th-TH" sz="3600" b="1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en-US" sz="3600" b="1" i="0" dirty="0"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l"/>
            <a:endParaRPr lang="en" sz="3600" i="0" dirty="0"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วงเล็บปีกกาขวา 7">
            <a:extLst>
              <a:ext uri="{FF2B5EF4-FFF2-40B4-BE49-F238E27FC236}">
                <a16:creationId xmlns:a16="http://schemas.microsoft.com/office/drawing/2014/main" id="{EB042192-8292-0AE0-E879-4C5544772F25}"/>
              </a:ext>
            </a:extLst>
          </p:cNvPr>
          <p:cNvSpPr/>
          <p:nvPr/>
        </p:nvSpPr>
        <p:spPr>
          <a:xfrm>
            <a:off x="9306774" y="3378327"/>
            <a:ext cx="422767" cy="2470023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7F693482-1152-EEAA-439F-2C641EB3F8F6}"/>
              </a:ext>
            </a:extLst>
          </p:cNvPr>
          <p:cNvSpPr txBox="1"/>
          <p:nvPr/>
        </p:nvSpPr>
        <p:spPr>
          <a:xfrm>
            <a:off x="9841162" y="4212880"/>
            <a:ext cx="2038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รวม 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100%</a:t>
            </a:r>
            <a:endParaRPr lang="th-TH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CF1EC0EC-8CC9-2CB5-2A1C-78B617BBEB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49" y="1710648"/>
            <a:ext cx="1327117" cy="133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0339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46E07835-6F1A-E03B-A97D-1DBD67D8D1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3BF5A8E3-226B-4E48-BCF6-6ECA136961C9}"/>
              </a:ext>
            </a:extLst>
          </p:cNvPr>
          <p:cNvSpPr txBox="1"/>
          <p:nvPr/>
        </p:nvSpPr>
        <p:spPr>
          <a:xfrm>
            <a:off x="6418084" y="1761738"/>
            <a:ext cx="54786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การจัดอันดับมหาวิทยาลัย ในปี 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2022</a:t>
            </a: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F11F0F73-22DB-5DA0-0FB0-6DF4691AF3B0}"/>
              </a:ext>
            </a:extLst>
          </p:cNvPr>
          <p:cNvSpPr txBox="1"/>
          <p:nvPr/>
        </p:nvSpPr>
        <p:spPr>
          <a:xfrm>
            <a:off x="6309289" y="2508250"/>
            <a:ext cx="5740471" cy="278537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h-TH" sz="3500" b="1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อันดับที่</a:t>
            </a:r>
            <a:r>
              <a:rPr lang="en-US" sz="3500" b="1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72 </a:t>
            </a:r>
            <a:r>
              <a:rPr lang="th-TH" sz="3500" b="1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สถาบันเทคโนโลยีแห่งเอเชีย</a:t>
            </a:r>
            <a:br>
              <a:rPr lang="th-TH" sz="350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500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อันดับที่</a:t>
            </a:r>
            <a:r>
              <a:rPr lang="en-US" sz="3500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201-300  </a:t>
            </a:r>
            <a:r>
              <a:rPr lang="th-TH" sz="3500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มหาวิทยาลัยขอนแก่น</a:t>
            </a:r>
          </a:p>
          <a:p>
            <a:r>
              <a:rPr lang="th-TH" sz="35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	  </a:t>
            </a:r>
            <a:r>
              <a:rPr lang="en-US" sz="35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th-TH" sz="35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มหาวิทยาลัยเชียงใหม่</a:t>
            </a:r>
            <a:endParaRPr lang="en-US" sz="3500" i="0" dirty="0">
              <a:solidFill>
                <a:srgbClr val="000000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3500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อันดับที่</a:t>
            </a:r>
            <a:r>
              <a:rPr lang="en-US" sz="3500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301-400 </a:t>
            </a:r>
            <a:r>
              <a:rPr lang="th-TH" sz="3500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มหาวิทยาลัยสงขลานครินทร์</a:t>
            </a:r>
          </a:p>
          <a:p>
            <a:r>
              <a:rPr lang="th-TH" sz="35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อันดับที่</a:t>
            </a:r>
            <a:r>
              <a:rPr lang="en-US" sz="35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5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401-600</a:t>
            </a:r>
            <a:r>
              <a:rPr lang="en-US" sz="35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5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มหาวิทยาลัยมหิดล</a:t>
            </a:r>
            <a:endParaRPr lang="en-US" sz="3500" i="0" dirty="0">
              <a:solidFill>
                <a:srgbClr val="000000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4B11BE4B-FB24-E9E2-4BCD-5B9994147589}"/>
              </a:ext>
            </a:extLst>
          </p:cNvPr>
          <p:cNvSpPr txBox="1"/>
          <p:nvPr/>
        </p:nvSpPr>
        <p:spPr>
          <a:xfrm>
            <a:off x="218439" y="2508249"/>
            <a:ext cx="5952100" cy="33239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th-TH" sz="3500" b="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การวิจัยที่เน้นเรื่องสันติภาพและความยุติธรรม</a:t>
            </a:r>
            <a:endParaRPr lang="en-US" sz="3500" b="0" i="0" dirty="0"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sz="3500" b="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กิจกรรมทุกกิจกรรม หรือตัวแทนที่ได้รับเลือกจากผู้มีส่วนได้ส่วนเสีย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sz="3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มหาวิทยาลัยจำเป็นต้องแสดงให้เห็นว่ามีการทำงานร่วมกับรัฐบาลอย่างไร</a:t>
            </a:r>
            <a:endParaRPr lang="en-US" sz="35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sz="3500" b="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จำนวนบัณฑิตทางกฎหมายหรือวิชาพลตำรวจ</a:t>
            </a:r>
            <a:endParaRPr lang="en-US" sz="3500" b="0" i="0" dirty="0"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3E8E4550-0452-0592-D5D4-8229462494F9}"/>
              </a:ext>
            </a:extLst>
          </p:cNvPr>
          <p:cNvSpPr txBox="1"/>
          <p:nvPr/>
        </p:nvSpPr>
        <p:spPr>
          <a:xfrm>
            <a:off x="705682" y="1756510"/>
            <a:ext cx="51728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ตัวอย่างข้อมูลหลักฐานที่เกี่ยวข้อง</a:t>
            </a:r>
            <a:endParaRPr lang="th-TH" sz="3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" name="รูปภาพ 11">
            <a:extLst>
              <a:ext uri="{FF2B5EF4-FFF2-40B4-BE49-F238E27FC236}">
                <a16:creationId xmlns:a16="http://schemas.microsoft.com/office/drawing/2014/main" id="{F63DF95C-0615-1881-916C-86FA60F921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2525" y="193429"/>
            <a:ext cx="1285875" cy="1140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7085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46E07835-6F1A-E03B-A97D-1DBD67D8D1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8" y="0"/>
            <a:ext cx="12192000" cy="6858000"/>
          </a:xfrm>
          <a:prstGeom prst="rect">
            <a:avLst/>
          </a:prstGeom>
        </p:spPr>
      </p:pic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3C1C2EC1-0EE6-206D-B80B-89B11A9939FA}"/>
              </a:ext>
            </a:extLst>
          </p:cNvPr>
          <p:cNvSpPr txBox="1"/>
          <p:nvPr/>
        </p:nvSpPr>
        <p:spPr>
          <a:xfrm>
            <a:off x="3393152" y="896823"/>
            <a:ext cx="84695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เป้าหมายที่ </a:t>
            </a:r>
            <a:r>
              <a:rPr lang="en-US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17 </a:t>
            </a:r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ความร่วมมือเพื่อการพัฒนาที่ยั่งยืน</a:t>
            </a: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D3D3041E-9993-37FA-508F-5BC9C28AF629}"/>
              </a:ext>
            </a:extLst>
          </p:cNvPr>
          <p:cNvSpPr txBox="1"/>
          <p:nvPr/>
        </p:nvSpPr>
        <p:spPr>
          <a:xfrm>
            <a:off x="2343235" y="1750187"/>
            <a:ext cx="9519471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th-TH" sz="3600" dirty="0">
                <a:latin typeface="TH SarabunPSK" pitchFamily="34" charset="-34"/>
                <a:cs typeface="TH SarabunPSK" panose="020B0500040200020003" pitchFamily="34" charset="-34"/>
              </a:rPr>
              <a:t>การ</a:t>
            </a:r>
            <a:r>
              <a:rPr lang="th-TH" sz="3600" b="0" i="0" dirty="0">
                <a:effectLst/>
                <a:latin typeface="TH SarabunPSK" pitchFamily="34" charset="-34"/>
                <a:cs typeface="TH SarabunPSK" pitchFamily="34" charset="-34"/>
              </a:rPr>
              <a:t>เสริมความเข้มแข็งให้แก่กลไกการดำเนินงานและฟื้นฟูสภาพหุ้นส่วนความร่วมมือระดับโลกสำหรับการพัฒนาที่ยั่งยืน</a:t>
            </a:r>
            <a:endParaRPr lang="th-TH" sz="36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72B93870-FF29-469E-B6A0-8ED43761F566}"/>
              </a:ext>
            </a:extLst>
          </p:cNvPr>
          <p:cNvSpPr txBox="1"/>
          <p:nvPr/>
        </p:nvSpPr>
        <p:spPr>
          <a:xfrm>
            <a:off x="391103" y="3164865"/>
            <a:ext cx="174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ตัวชี้วัด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%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th-TH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วงเล็บปีกกาขวา 7">
            <a:extLst>
              <a:ext uri="{FF2B5EF4-FFF2-40B4-BE49-F238E27FC236}">
                <a16:creationId xmlns:a16="http://schemas.microsoft.com/office/drawing/2014/main" id="{EB042192-8292-0AE0-E879-4C5544772F25}"/>
              </a:ext>
            </a:extLst>
          </p:cNvPr>
          <p:cNvSpPr/>
          <p:nvPr/>
        </p:nvSpPr>
        <p:spPr>
          <a:xfrm>
            <a:off x="9620676" y="3376215"/>
            <a:ext cx="332509" cy="2190670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7F693482-1152-EEAA-439F-2C641EB3F8F6}"/>
              </a:ext>
            </a:extLst>
          </p:cNvPr>
          <p:cNvSpPr txBox="1"/>
          <p:nvPr/>
        </p:nvSpPr>
        <p:spPr>
          <a:xfrm>
            <a:off x="10085294" y="4032487"/>
            <a:ext cx="1680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รวม 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100%</a:t>
            </a:r>
            <a:endParaRPr lang="th-TH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กล่องข้อความ 3">
            <a:extLst>
              <a:ext uri="{FF2B5EF4-FFF2-40B4-BE49-F238E27FC236}">
                <a16:creationId xmlns:a16="http://schemas.microsoft.com/office/drawing/2014/main" id="{BF140FBE-C856-8567-0218-3565B1421152}"/>
              </a:ext>
            </a:extLst>
          </p:cNvPr>
          <p:cNvSpPr txBox="1"/>
          <p:nvPr/>
        </p:nvSpPr>
        <p:spPr>
          <a:xfrm>
            <a:off x="2133991" y="3201491"/>
            <a:ext cx="765294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3600" b="0" i="0" dirty="0">
                <a:solidFill>
                  <a:srgbClr val="1A1A1A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17.1 </a:t>
            </a:r>
            <a:r>
              <a:rPr lang="th-TH" sz="3600" b="0" i="0" dirty="0">
                <a:solidFill>
                  <a:srgbClr val="1A1A1A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ความร่วมมือ</a:t>
            </a:r>
            <a:r>
              <a:rPr lang="th-TH" sz="3600" dirty="0">
                <a:solidFill>
                  <a:srgbClr val="1A1A1A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ด้าน</a:t>
            </a:r>
            <a:r>
              <a:rPr lang="th-TH" sz="3600" b="0" i="0" dirty="0">
                <a:solidFill>
                  <a:srgbClr val="1A1A1A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การวิจัย</a:t>
            </a:r>
            <a:r>
              <a:rPr lang="th-TH" sz="3600" dirty="0">
                <a:solidFill>
                  <a:srgbClr val="1A1A1A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เกี่ยวกับ </a:t>
            </a:r>
            <a:r>
              <a:rPr lang="en-GB" sz="3600" dirty="0">
                <a:solidFill>
                  <a:srgbClr val="1A1A1A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SDG (</a:t>
            </a:r>
            <a:r>
              <a:rPr lang="en-GB" sz="3600" b="1" dirty="0">
                <a:solidFill>
                  <a:srgbClr val="1A1A1A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27.10%)</a:t>
            </a:r>
            <a:endParaRPr lang="th-TH" sz="3600" b="1" i="0" dirty="0">
              <a:solidFill>
                <a:srgbClr val="1A1A1A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l"/>
            <a:r>
              <a:rPr lang="en-GB" sz="3600" b="0" i="0" dirty="0">
                <a:solidFill>
                  <a:srgbClr val="1A1A1A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17.2 </a:t>
            </a:r>
            <a:r>
              <a:rPr lang="th-TH" sz="3600" b="0" i="0" dirty="0">
                <a:solidFill>
                  <a:srgbClr val="1A1A1A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ความสัมพันธ์กับหน่วยงานต่างๆ</a:t>
            </a:r>
            <a:r>
              <a:rPr lang="th-TH" sz="3600" dirty="0">
                <a:solidFill>
                  <a:srgbClr val="1A1A1A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เกี่ยวกับ </a:t>
            </a:r>
            <a:r>
              <a:rPr lang="en-GB" sz="3600" dirty="0">
                <a:solidFill>
                  <a:srgbClr val="1A1A1A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SDG </a:t>
            </a:r>
            <a:r>
              <a:rPr lang="en-GB" sz="3600" b="1" dirty="0">
                <a:solidFill>
                  <a:srgbClr val="1A1A1A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(18.50%)</a:t>
            </a:r>
            <a:endParaRPr lang="th-TH" sz="3600" b="1" i="0" dirty="0">
              <a:solidFill>
                <a:srgbClr val="1A1A1A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l"/>
            <a:r>
              <a:rPr lang="en-GB" sz="3600" b="0" i="0" dirty="0">
                <a:solidFill>
                  <a:srgbClr val="1A1A1A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17.3 </a:t>
            </a:r>
            <a:r>
              <a:rPr lang="th-TH" sz="3600" b="0" i="0" dirty="0">
                <a:solidFill>
                  <a:srgbClr val="1A1A1A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การเผยแพร่รายงานเกี่ยวกับ </a:t>
            </a:r>
            <a:r>
              <a:rPr lang="en-GB" sz="3600" b="0" i="0" dirty="0">
                <a:solidFill>
                  <a:srgbClr val="1A1A1A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SDG </a:t>
            </a:r>
            <a:r>
              <a:rPr lang="en-GB" sz="3600" b="1" i="0" dirty="0">
                <a:solidFill>
                  <a:srgbClr val="1A1A1A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GB" sz="3600" b="1" dirty="0">
                <a:solidFill>
                  <a:srgbClr val="1A1A1A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27.20%)</a:t>
            </a:r>
            <a:endParaRPr lang="en-GB" sz="3600" b="1" i="0" dirty="0">
              <a:solidFill>
                <a:srgbClr val="1A1A1A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l"/>
            <a:r>
              <a:rPr lang="en-GB" sz="3600" b="0" i="0" dirty="0">
                <a:solidFill>
                  <a:srgbClr val="1A1A1A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17.4 </a:t>
            </a:r>
            <a:r>
              <a:rPr lang="th-TH" sz="3600" b="0" i="0" dirty="0">
                <a:solidFill>
                  <a:srgbClr val="1A1A1A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การเรียนการสอนเกี่ยวกับ </a:t>
            </a:r>
            <a:r>
              <a:rPr lang="en-GB" sz="3600" b="0" i="0" dirty="0">
                <a:solidFill>
                  <a:srgbClr val="1A1A1A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SDG </a:t>
            </a:r>
            <a:r>
              <a:rPr lang="en-GB" sz="3600" b="1" i="0" dirty="0">
                <a:solidFill>
                  <a:srgbClr val="1A1A1A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(27.20%)</a:t>
            </a:r>
          </a:p>
        </p:txBody>
      </p:sp>
      <p:pic>
        <p:nvPicPr>
          <p:cNvPr id="12" name="Picture 2" descr="Goal 17: Partnerships for the Goals - SDG Move">
            <a:extLst>
              <a:ext uri="{FF2B5EF4-FFF2-40B4-BE49-F238E27FC236}">
                <a16:creationId xmlns:a16="http://schemas.microsoft.com/office/drawing/2014/main" id="{E80DDC7A-E40A-252F-212F-121E92D38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996" y="1710152"/>
            <a:ext cx="1362803" cy="1240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89954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3E8C40BC-B74B-3A1C-4B5B-E2D6F0E5895D}"/>
              </a:ext>
            </a:extLst>
          </p:cNvPr>
          <p:cNvSpPr/>
          <p:nvPr/>
        </p:nvSpPr>
        <p:spPr>
          <a:xfrm>
            <a:off x="453598" y="2502352"/>
            <a:ext cx="6686662" cy="36457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46E07835-6F1A-E03B-A97D-1DBD67D8D1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3BF5A8E3-226B-4E48-BCF6-6ECA136961C9}"/>
              </a:ext>
            </a:extLst>
          </p:cNvPr>
          <p:cNvSpPr txBox="1"/>
          <p:nvPr/>
        </p:nvSpPr>
        <p:spPr>
          <a:xfrm>
            <a:off x="7140260" y="1456653"/>
            <a:ext cx="49072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การจัดอันดับมหาวิทยาลัย ในปี </a:t>
            </a:r>
            <a:r>
              <a:rPr lang="en-US" sz="36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2022</a:t>
            </a: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F11F0F73-22DB-5DA0-0FB0-6DF4691AF3B0}"/>
              </a:ext>
            </a:extLst>
          </p:cNvPr>
          <p:cNvSpPr txBox="1"/>
          <p:nvPr/>
        </p:nvSpPr>
        <p:spPr>
          <a:xfrm>
            <a:off x="7331279" y="2118938"/>
            <a:ext cx="4716281" cy="22467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h-TH" sz="3500" b="1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อันดับที่ 1</a:t>
            </a:r>
            <a:r>
              <a:rPr lang="en-GB" sz="3500" b="1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th-TH" sz="3500" b="1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GB" sz="3500" b="1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500" b="0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จุฬาลงกรณ์มหาวิทยาลัย</a:t>
            </a:r>
            <a:br>
              <a:rPr lang="th-TH" sz="350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500" b="0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อันดับที่ </a:t>
            </a:r>
            <a:r>
              <a:rPr lang="en-GB" sz="35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70</a:t>
            </a:r>
            <a:r>
              <a:rPr lang="th-TH" sz="3500" b="0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3500" b="0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th-TH" sz="3500" b="0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</a:t>
            </a:r>
            <a:r>
              <a:rPr lang="th-TH" sz="35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เกษตร</a:t>
            </a:r>
            <a:r>
              <a:rPr lang="th-TH" sz="3500" b="0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 </a:t>
            </a:r>
            <a:br>
              <a:rPr lang="th-TH" sz="350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500" b="0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อันดับที่ </a:t>
            </a:r>
            <a:r>
              <a:rPr lang="en-GB" sz="35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75</a:t>
            </a:r>
            <a:r>
              <a:rPr lang="th-TH" sz="3500" b="0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3500" b="0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th-TH" sz="3500" b="0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มหาวิทยาลัยธรรมศาสตร์</a:t>
            </a:r>
            <a:endParaRPr lang="en-GB" sz="3500" b="0" i="0" dirty="0">
              <a:solidFill>
                <a:srgbClr val="000000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3500" b="0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อันดับที่ </a:t>
            </a:r>
            <a:r>
              <a:rPr lang="en-GB" sz="35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79</a:t>
            </a:r>
            <a:r>
              <a:rPr lang="th-TH" sz="3500" b="0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3500" b="0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th-TH" sz="3500" b="0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</a:t>
            </a:r>
            <a:r>
              <a:rPr lang="th-TH" sz="35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เชียงใหม่</a:t>
            </a:r>
            <a:endParaRPr lang="th-TH" sz="35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4B11BE4B-FB24-E9E2-4BCD-5B9994147589}"/>
              </a:ext>
            </a:extLst>
          </p:cNvPr>
          <p:cNvSpPr txBox="1"/>
          <p:nvPr/>
        </p:nvSpPr>
        <p:spPr>
          <a:xfrm>
            <a:off x="93003" y="2102985"/>
            <a:ext cx="7146852" cy="452431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th-TH" sz="3200" kern="0" dirty="0">
                <a:effectLst/>
                <a:latin typeface="TH SarabunPSK" panose="020B0500040200020003" pitchFamily="34" charset="-34"/>
                <a:ea typeface="DengXian" panose="02010600030101010101" pitchFamily="2" charset="-122"/>
                <a:cs typeface="TH SarabunPSK" panose="020B0500040200020003" pitchFamily="34" charset="-34"/>
              </a:rPr>
              <a:t>จำนวนผลงานวิชาการที่ระบุถึงระดับผลลัพธ์ของงานวิจัยที่เกี่ยวข้องกับ </a:t>
            </a:r>
            <a:r>
              <a:rPr lang="en-GB" sz="3200" kern="0" dirty="0">
                <a:effectLst/>
                <a:latin typeface="TH SarabunPSK" panose="020B0500040200020003" pitchFamily="34" charset="-34"/>
                <a:ea typeface="DengXian" panose="02010600030101010101" pitchFamily="2" charset="-122"/>
                <a:cs typeface="TH SarabunPSK" panose="020B0500040200020003" pitchFamily="34" charset="-34"/>
              </a:rPr>
              <a:t>SDG </a:t>
            </a:r>
            <a:endParaRPr lang="th-TH" sz="3200" kern="0" dirty="0">
              <a:effectLst/>
              <a:latin typeface="TH SarabunPSK" panose="020B0500040200020003" pitchFamily="34" charset="-34"/>
              <a:ea typeface="DengXian" panose="02010600030101010101" pitchFamily="2" charset="-122"/>
              <a:cs typeface="TH SarabunPSK" panose="020B0500040200020003" pitchFamily="34" charset="-34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th-TH" sz="3200" kern="0" dirty="0">
                <a:effectLst/>
                <a:latin typeface="TH SarabunPSK" panose="020B0500040200020003" pitchFamily="34" charset="-34"/>
                <a:ea typeface="DengXian" panose="02010600030101010101" pitchFamily="2" charset="-122"/>
                <a:cs typeface="TH SarabunPSK" panose="020B0500040200020003" pitchFamily="34" charset="-34"/>
              </a:rPr>
              <a:t>รายงานการประชุม/ หนังสือความร่วมมือ (</a:t>
            </a:r>
            <a:r>
              <a:rPr lang="en-GB" sz="3200" kern="0" dirty="0">
                <a:effectLst/>
                <a:latin typeface="TH SarabunPSK" panose="020B0500040200020003" pitchFamily="34" charset="-34"/>
                <a:ea typeface="DengXian" panose="02010600030101010101" pitchFamily="2" charset="-122"/>
                <a:cs typeface="TH SarabunPSK" panose="020B0500040200020003" pitchFamily="34" charset="-34"/>
              </a:rPr>
              <a:t>MOU, MOA) </a:t>
            </a:r>
            <a:r>
              <a:rPr lang="th-TH" sz="3200" kern="0" dirty="0">
                <a:effectLst/>
                <a:latin typeface="TH SarabunPSK" panose="020B0500040200020003" pitchFamily="34" charset="-34"/>
                <a:ea typeface="DengXian" panose="02010600030101010101" pitchFamily="2" charset="-122"/>
                <a:cs typeface="TH SarabunPSK" panose="020B0500040200020003" pitchFamily="34" charset="-34"/>
              </a:rPr>
              <a:t>ด้าน </a:t>
            </a:r>
            <a:r>
              <a:rPr lang="en-GB" sz="3200" kern="0" dirty="0">
                <a:effectLst/>
                <a:latin typeface="TH SarabunPSK" panose="020B0500040200020003" pitchFamily="34" charset="-34"/>
                <a:ea typeface="DengXian" panose="02010600030101010101" pitchFamily="2" charset="-122"/>
                <a:cs typeface="TH SarabunPSK" panose="020B0500040200020003" pitchFamily="34" charset="-34"/>
              </a:rPr>
              <a:t>SDG</a:t>
            </a:r>
            <a:r>
              <a:rPr lang="th-TH" sz="3200" kern="0" dirty="0">
                <a:effectLst/>
                <a:latin typeface="TH SarabunPSK" panose="020B0500040200020003" pitchFamily="34" charset="-34"/>
                <a:ea typeface="DengXian" panose="02010600030101010101" pitchFamily="2" charset="-122"/>
                <a:cs typeface="TH SarabunPSK" panose="020B0500040200020003" pitchFamily="34" charset="-34"/>
              </a:rPr>
              <a:t> </a:t>
            </a:r>
            <a:r>
              <a:rPr lang="th-TH" sz="3200" kern="0" dirty="0">
                <a:latin typeface="TH SarabunPSK" panose="020B0500040200020003" pitchFamily="34" charset="-34"/>
                <a:ea typeface="DengXian" panose="02010600030101010101" pitchFamily="2" charset="-122"/>
                <a:cs typeface="TH SarabunPSK" panose="020B0500040200020003" pitchFamily="34" charset="-34"/>
              </a:rPr>
              <a:t>กับ</a:t>
            </a:r>
            <a:r>
              <a:rPr lang="th-TH" sz="3200" kern="0" dirty="0">
                <a:effectLst/>
                <a:latin typeface="TH SarabunPSK" panose="020B0500040200020003" pitchFamily="34" charset="-34"/>
                <a:ea typeface="DengXian" panose="02010600030101010101" pitchFamily="2" charset="-122"/>
                <a:cs typeface="TH SarabunPSK" panose="020B0500040200020003" pitchFamily="34" charset="-34"/>
              </a:rPr>
              <a:t>หน่วยงาน ภาครัฐ หน่วยงานอิสระ </a:t>
            </a:r>
            <a:r>
              <a:rPr lang="en-GB" sz="3200" kern="0" dirty="0">
                <a:effectLst/>
                <a:latin typeface="TH SarabunPSK" panose="020B0500040200020003" pitchFamily="34" charset="-34"/>
                <a:ea typeface="DengXian" panose="02010600030101010101" pitchFamily="2" charset="-122"/>
                <a:cs typeface="TH SarabunPSK" panose="020B0500040200020003" pitchFamily="34" charset="-34"/>
              </a:rPr>
              <a:t>NGOs </a:t>
            </a:r>
            <a:r>
              <a:rPr lang="th-TH" sz="3200" kern="0" dirty="0">
                <a:effectLst/>
                <a:latin typeface="TH SarabunPSK" panose="020B0500040200020003" pitchFamily="34" charset="-34"/>
                <a:ea typeface="DengXian" panose="02010600030101010101" pitchFamily="2" charset="-122"/>
                <a:cs typeface="TH SarabunPSK" panose="020B0500040200020003" pitchFamily="34" charset="-34"/>
              </a:rPr>
              <a:t>หรือหน่วยงานเอกชน เพื่อสนับสนุนการทำงานด้าน </a:t>
            </a:r>
            <a:r>
              <a:rPr lang="en-GB" sz="3200" kern="0" dirty="0">
                <a:effectLst/>
                <a:latin typeface="TH SarabunPSK" panose="020B0500040200020003" pitchFamily="34" charset="-34"/>
                <a:ea typeface="DengXian" panose="02010600030101010101" pitchFamily="2" charset="-122"/>
                <a:cs typeface="TH SarabunPSK" panose="020B0500040200020003" pitchFamily="34" charset="-34"/>
              </a:rPr>
              <a:t>SDGs </a:t>
            </a:r>
            <a:r>
              <a:rPr lang="th-TH" sz="3200" kern="0" dirty="0">
                <a:effectLst/>
                <a:latin typeface="TH SarabunPSK" panose="020B0500040200020003" pitchFamily="34" charset="-34"/>
                <a:ea typeface="DengXian" panose="02010600030101010101" pitchFamily="2" charset="-122"/>
                <a:cs typeface="TH SarabunPSK" panose="020B0500040200020003" pitchFamily="34" charset="-34"/>
              </a:rPr>
              <a:t>ในระดับ ภูมิภาคหรือระดับชาติ</a:t>
            </a:r>
            <a:r>
              <a:rPr lang="en-GB" sz="320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th-TH" sz="3200" dirty="0"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th-TH" sz="3200" dirty="0">
                <a:effectLst/>
                <a:latin typeface="TH SarabunPSK" panose="020B0500040200020003" pitchFamily="34" charset="-34"/>
                <a:ea typeface="DengXian" panose="02010600030101010101" pitchFamily="2" charset="-122"/>
                <a:cs typeface="TH SarabunPSK" panose="020B0500040200020003" pitchFamily="34" charset="-34"/>
              </a:rPr>
              <a:t>แผนบริการวิชาการด้าน </a:t>
            </a:r>
            <a:r>
              <a:rPr lang="en-GB" sz="3200" dirty="0">
                <a:effectLst/>
                <a:latin typeface="TH SarabunPSK" panose="020B0500040200020003" pitchFamily="34" charset="-34"/>
                <a:ea typeface="DengXian" panose="02010600030101010101" pitchFamily="2" charset="-122"/>
                <a:cs typeface="TH SarabunPSK" panose="020B0500040200020003" pitchFamily="34" charset="-34"/>
              </a:rPr>
              <a:t>SDGs </a:t>
            </a:r>
          </a:p>
          <a:p>
            <a:pPr marL="536575" indent="-536575">
              <a:buFont typeface="Arial" panose="020B0604020202020204" pitchFamily="34" charset="0"/>
              <a:buChar char="•"/>
            </a:pPr>
            <a:r>
              <a:rPr lang="th-TH" sz="3200" kern="0" dirty="0">
                <a:effectLst/>
                <a:latin typeface="TH SarabunPSK" panose="020B0500040200020003" pitchFamily="34" charset="-34"/>
                <a:ea typeface="DengXian" panose="02010600030101010101" pitchFamily="2" charset="-122"/>
                <a:cs typeface="TH SarabunPSK" panose="020B0500040200020003" pitchFamily="34" charset="-34"/>
              </a:rPr>
              <a:t>นโยบาย รายละเอียด หลักสูตร คำอธิบายรายวิชาที่</a:t>
            </a:r>
            <a:r>
              <a:rPr lang="en-GB" sz="3200" kern="0" dirty="0">
                <a:effectLst/>
                <a:latin typeface="TH SarabunPSK" panose="020B0500040200020003" pitchFamily="34" charset="-34"/>
                <a:ea typeface="DengXian" panose="02010600030101010101" pitchFamily="2" charset="-122"/>
                <a:cs typeface="TH SarabunPSK" panose="020B0500040200020003" pitchFamily="34" charset="-34"/>
              </a:rPr>
              <a:t>  </a:t>
            </a:r>
            <a:r>
              <a:rPr lang="th-TH" sz="3200" kern="0" dirty="0">
                <a:effectLst/>
                <a:latin typeface="TH SarabunPSK" panose="020B0500040200020003" pitchFamily="34" charset="-34"/>
                <a:ea typeface="DengXian" panose="02010600030101010101" pitchFamily="2" charset="-122"/>
                <a:cs typeface="TH SarabunPSK" panose="020B0500040200020003" pitchFamily="34" charset="-34"/>
              </a:rPr>
              <a:t>เกี่ยวข้องกับ </a:t>
            </a:r>
            <a:r>
              <a:rPr lang="en-GB" sz="3200" kern="0" dirty="0">
                <a:effectLst/>
                <a:latin typeface="TH SarabunPSK" panose="020B0500040200020003" pitchFamily="34" charset="-34"/>
                <a:ea typeface="DengXian" panose="02010600030101010101" pitchFamily="2" charset="-122"/>
                <a:cs typeface="TH SarabunPSK" panose="020B0500040200020003" pitchFamily="34" charset="-34"/>
              </a:rPr>
              <a:t>SDGs</a:t>
            </a:r>
            <a:endParaRPr lang="th-TH" sz="3200" kern="0" dirty="0">
              <a:effectLst/>
              <a:latin typeface="TH SarabunPSK" panose="020B0500040200020003" pitchFamily="34" charset="-34"/>
              <a:ea typeface="DengXian" panose="02010600030101010101" pitchFamily="2" charset="-122"/>
              <a:cs typeface="TH SarabunPSK" panose="020B0500040200020003" pitchFamily="34" charset="-34"/>
            </a:endParaRP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3E8E4550-0452-0592-D5D4-8229462494F9}"/>
              </a:ext>
            </a:extLst>
          </p:cNvPr>
          <p:cNvSpPr txBox="1"/>
          <p:nvPr/>
        </p:nvSpPr>
        <p:spPr>
          <a:xfrm>
            <a:off x="1083302" y="1456654"/>
            <a:ext cx="51728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ตัวอย่างข้อมูลหลักฐานที่เกี่ยวข้อง</a:t>
            </a:r>
            <a:endParaRPr lang="th-TH" sz="3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9" name="Picture 2" descr="Goal 17: Partnerships for the Goals - SDG Move">
            <a:extLst>
              <a:ext uri="{FF2B5EF4-FFF2-40B4-BE49-F238E27FC236}">
                <a16:creationId xmlns:a16="http://schemas.microsoft.com/office/drawing/2014/main" id="{1E390572-3056-84C6-CAE4-060F59C58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1" y="147207"/>
            <a:ext cx="1293622" cy="1119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55342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46E07835-6F1A-E03B-A97D-1DBD67D8D1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891"/>
            <a:ext cx="12192000" cy="6858000"/>
          </a:xfrm>
          <a:prstGeom prst="rect">
            <a:avLst/>
          </a:prstGeom>
        </p:spPr>
      </p:pic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42C0A877-95F8-208E-AFC5-C0E510A0F96A}"/>
              </a:ext>
            </a:extLst>
          </p:cNvPr>
          <p:cNvSpPr txBox="1"/>
          <p:nvPr/>
        </p:nvSpPr>
        <p:spPr>
          <a:xfrm>
            <a:off x="6972300" y="1646995"/>
            <a:ext cx="51034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การจัดอันดับมหาวิทยาลัย ในปี </a:t>
            </a:r>
            <a:r>
              <a:rPr lang="en-US" sz="36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2022</a:t>
            </a: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9066AD1A-C4E9-4A8A-7A63-81148AFA0D5B}"/>
              </a:ext>
            </a:extLst>
          </p:cNvPr>
          <p:cNvSpPr txBox="1"/>
          <p:nvPr/>
        </p:nvSpPr>
        <p:spPr>
          <a:xfrm>
            <a:off x="6972301" y="2394100"/>
            <a:ext cx="4958032" cy="34163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th-TH" sz="3500" b="1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อันดับที่ </a:t>
            </a:r>
            <a:r>
              <a:rPr lang="en-US" sz="3500" b="1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21  </a:t>
            </a:r>
            <a:r>
              <a:rPr lang="th-TH" sz="3500" b="1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</a:t>
            </a:r>
            <a:r>
              <a:rPr lang="th-TH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ขอนแก่น</a:t>
            </a:r>
            <a:r>
              <a:rPr lang="th-TH" sz="3500" b="1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 </a:t>
            </a:r>
            <a:br>
              <a:rPr lang="th-TH" sz="350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500" b="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อันดับที่ </a:t>
            </a:r>
            <a:r>
              <a:rPr lang="en-US" sz="3500" b="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28   </a:t>
            </a:r>
            <a:r>
              <a:rPr lang="th-TH" sz="3500" b="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</a:t>
            </a:r>
            <a:r>
              <a:rPr lang="th-TH" sz="3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แม่โจ้</a:t>
            </a:r>
          </a:p>
          <a:p>
            <a:r>
              <a:rPr lang="th-TH" sz="3500" b="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อันดับที่ </a:t>
            </a:r>
            <a:r>
              <a:rPr lang="en-US" sz="3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40</a:t>
            </a:r>
            <a:r>
              <a:rPr lang="en-US" sz="3500" b="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  </a:t>
            </a:r>
            <a:r>
              <a:rPr lang="th-TH" sz="3500" b="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มหาวิทยาลัยเกษตรศ</a:t>
            </a:r>
            <a:r>
              <a:rPr lang="th-TH" sz="3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าสตร์</a:t>
            </a:r>
          </a:p>
          <a:p>
            <a:r>
              <a:rPr lang="th-TH" sz="3500" b="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อันดับที่ </a:t>
            </a:r>
            <a:r>
              <a:rPr lang="en-US" sz="3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6</a:t>
            </a:r>
            <a:r>
              <a:rPr lang="en-US" sz="3500" b="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8   </a:t>
            </a:r>
            <a:r>
              <a:rPr lang="th-TH" sz="3500" b="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</a:t>
            </a:r>
            <a:r>
              <a:rPr lang="th-TH" sz="3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เชียงใหม่</a:t>
            </a:r>
          </a:p>
          <a:p>
            <a:r>
              <a:rPr lang="th-TH" sz="3500" b="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อันดับที่ </a:t>
            </a:r>
            <a:r>
              <a:rPr lang="en-US" sz="3500" b="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86   </a:t>
            </a:r>
            <a:r>
              <a:rPr lang="th-TH" sz="3500" b="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สถาบันเทคโนโลยีแห่ง </a:t>
            </a:r>
          </a:p>
          <a:p>
            <a:r>
              <a:rPr lang="th-TH" sz="3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           </a:t>
            </a:r>
            <a:r>
              <a:rPr lang="th-TH" sz="3500" b="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เอเชีย</a:t>
            </a:r>
          </a:p>
          <a:p>
            <a:endParaRPr lang="th-TH" sz="600" b="0" i="0" dirty="0">
              <a:solidFill>
                <a:srgbClr val="000000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A2934229-ED69-F4E8-831D-798B49ECB950}"/>
              </a:ext>
            </a:extLst>
          </p:cNvPr>
          <p:cNvSpPr txBox="1"/>
          <p:nvPr/>
        </p:nvSpPr>
        <p:spPr>
          <a:xfrm>
            <a:off x="345058" y="2378711"/>
            <a:ext cx="6426678" cy="34624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endParaRPr lang="th-TH" sz="900" b="0" i="0" dirty="0">
              <a:solidFill>
                <a:srgbClr val="333333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th-TH" sz="350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งานวิจัยเกี่</a:t>
            </a:r>
            <a:r>
              <a:rPr lang="th-TH" sz="3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ยวกับการส่งเสริมและพัฒนาการเกษตร</a:t>
            </a:r>
            <a:endParaRPr lang="th-TH" sz="3500" i="0" dirty="0"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th-TH" sz="3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นโยบายทางด้านอาหารและโภชนาการ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th-TH" sz="350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โครงการส่งเสริมและพัฒนาทางการเกษตรและ</a:t>
            </a:r>
          </a:p>
          <a:p>
            <a:pPr algn="l"/>
            <a:r>
              <a:rPr lang="th-TH" sz="3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</a:t>
            </a:r>
            <a:r>
              <a:rPr lang="th-TH" sz="350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การผลิตอาหาร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th-TH" sz="3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สัมมนาเกี่ยวกับอาหารและการเกษตร</a:t>
            </a:r>
          </a:p>
          <a:p>
            <a:pPr algn="l"/>
            <a:endParaRPr lang="th-TH" sz="3500" dirty="0">
              <a:solidFill>
                <a:srgbClr val="4A4E57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CC421F0B-675C-23BB-9ED9-CED94DA02983}"/>
              </a:ext>
            </a:extLst>
          </p:cNvPr>
          <p:cNvSpPr txBox="1"/>
          <p:nvPr/>
        </p:nvSpPr>
        <p:spPr>
          <a:xfrm>
            <a:off x="1233367" y="1646995"/>
            <a:ext cx="51728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ตัวอย่างข้อมูลหลักฐานที่เกี่ยวข้อง</a:t>
            </a:r>
            <a:endParaRPr lang="th-TH" sz="3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E83DE2E7-4C15-835E-D3A8-03E329E43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981" y="310552"/>
            <a:ext cx="1187231" cy="96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36444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46E07835-6F1A-E03B-A97D-1DBD67D8D1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3C1C2EC1-0EE6-206D-B80B-89B11A9939FA}"/>
              </a:ext>
            </a:extLst>
          </p:cNvPr>
          <p:cNvSpPr txBox="1"/>
          <p:nvPr/>
        </p:nvSpPr>
        <p:spPr>
          <a:xfrm>
            <a:off x="3425142" y="927557"/>
            <a:ext cx="66850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เป้าหมายที่</a:t>
            </a:r>
            <a:r>
              <a:rPr lang="en-US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3 </a:t>
            </a:r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มีสุขภาพและความเป็นอยู่ที่ดี</a:t>
            </a: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D3D3041E-9993-37FA-508F-5BC9C28AF629}"/>
              </a:ext>
            </a:extLst>
          </p:cNvPr>
          <p:cNvSpPr txBox="1"/>
          <p:nvPr/>
        </p:nvSpPr>
        <p:spPr>
          <a:xfrm>
            <a:off x="2343235" y="1737246"/>
            <a:ext cx="9519471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th-TH" sz="360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เป็นการสร้างหลักประกันว่าคนมีชีวิตที่มีสุขภาพดีและส่งเสริมสวัสดิภาพสำหรับทุกคนในทุกวัย </a:t>
            </a: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72B93870-FF29-469E-B6A0-8ED43761F566}"/>
              </a:ext>
            </a:extLst>
          </p:cNvPr>
          <p:cNvSpPr txBox="1"/>
          <p:nvPr/>
        </p:nvSpPr>
        <p:spPr>
          <a:xfrm>
            <a:off x="597743" y="3226176"/>
            <a:ext cx="1745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ตัวชี้วัด (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%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78CC7B24-D3F3-AE40-BF65-E3ACCD8737B3}"/>
              </a:ext>
            </a:extLst>
          </p:cNvPr>
          <p:cNvSpPr txBox="1"/>
          <p:nvPr/>
        </p:nvSpPr>
        <p:spPr>
          <a:xfrm>
            <a:off x="2301348" y="3218529"/>
            <a:ext cx="942179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3.1 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งานวิจัยเกี่ยวกับสุขภาพและความเป็นอยู่ที่ดี     </a:t>
            </a:r>
            <a:r>
              <a:rPr lang="th-TH" sz="3600" b="1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27</a:t>
            </a:r>
            <a:r>
              <a:rPr lang="en-US" sz="3600" b="1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%</a:t>
            </a:r>
            <a:r>
              <a:rPr lang="th-TH" sz="3600" b="1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en-US" sz="3600" b="1" i="0" dirty="0"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sz="360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3.2 </a:t>
            </a:r>
            <a:r>
              <a:rPr lang="th-TH" sz="360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สัดส่วนของนักศึกษาที่จบการศึกษาด้านสุขภาพ </a:t>
            </a:r>
            <a:r>
              <a:rPr lang="th-TH" sz="3600" b="1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34.6</a:t>
            </a:r>
            <a:r>
              <a:rPr lang="en-US" sz="3600" b="1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%</a:t>
            </a:r>
            <a:r>
              <a:rPr lang="th-TH" sz="3600" b="1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en-US" sz="3600" b="1" i="0" dirty="0"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sz="360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3.3 </a:t>
            </a:r>
            <a:r>
              <a:rPr lang="th-TH" sz="360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ความร่วมมือและการบริการสุขภาพ </a:t>
            </a:r>
            <a:r>
              <a:rPr lang="en-US" sz="360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    </a:t>
            </a:r>
            <a:r>
              <a:rPr lang="th-TH" sz="360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        </a:t>
            </a:r>
            <a:r>
              <a:rPr lang="th-TH" sz="3600" b="1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38.4</a:t>
            </a:r>
            <a:r>
              <a:rPr lang="en-US" sz="3600" b="1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%</a:t>
            </a:r>
            <a:r>
              <a:rPr lang="th-TH" sz="3600" b="1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en-US" sz="3600" b="1" i="0" dirty="0"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วงเล็บปีกกาขวา 7">
            <a:extLst>
              <a:ext uri="{FF2B5EF4-FFF2-40B4-BE49-F238E27FC236}">
                <a16:creationId xmlns:a16="http://schemas.microsoft.com/office/drawing/2014/main" id="{EB042192-8292-0AE0-E879-4C5544772F25}"/>
              </a:ext>
            </a:extLst>
          </p:cNvPr>
          <p:cNvSpPr/>
          <p:nvPr/>
        </p:nvSpPr>
        <p:spPr>
          <a:xfrm>
            <a:off x="9843644" y="3429000"/>
            <a:ext cx="332509" cy="1349046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7F693482-1152-EEAA-439F-2C641EB3F8F6}"/>
              </a:ext>
            </a:extLst>
          </p:cNvPr>
          <p:cNvSpPr txBox="1"/>
          <p:nvPr/>
        </p:nvSpPr>
        <p:spPr>
          <a:xfrm>
            <a:off x="10328397" y="3694888"/>
            <a:ext cx="1680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รวม 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100%</a:t>
            </a:r>
            <a:endParaRPr lang="th-TH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34B5C7FE-00CF-EB7E-EADC-4314F70BDE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28" t="29424" r="46628" b="19399"/>
          <a:stretch/>
        </p:blipFill>
        <p:spPr>
          <a:xfrm>
            <a:off x="767751" y="1737246"/>
            <a:ext cx="1397479" cy="120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2918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46E07835-6F1A-E03B-A97D-1DBD67D8D1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375"/>
            <a:ext cx="12192000" cy="6858000"/>
          </a:xfrm>
          <a:prstGeom prst="rect">
            <a:avLst/>
          </a:prstGeom>
        </p:spPr>
      </p:pic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3BF5A8E3-226B-4E48-BCF6-6ECA136961C9}"/>
              </a:ext>
            </a:extLst>
          </p:cNvPr>
          <p:cNvSpPr txBox="1"/>
          <p:nvPr/>
        </p:nvSpPr>
        <p:spPr>
          <a:xfrm>
            <a:off x="6984039" y="1465411"/>
            <a:ext cx="49635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การจัดอันดับมหาวิทยาลัย ในปี 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2022</a:t>
            </a: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F11F0F73-22DB-5DA0-0FB0-6DF4691AF3B0}"/>
              </a:ext>
            </a:extLst>
          </p:cNvPr>
          <p:cNvSpPr txBox="1"/>
          <p:nvPr/>
        </p:nvSpPr>
        <p:spPr>
          <a:xfrm>
            <a:off x="6702725" y="2142134"/>
            <a:ext cx="5348377" cy="22467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h-TH" sz="3500" b="1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อันดับที่</a:t>
            </a:r>
            <a:r>
              <a:rPr lang="th-TH" sz="35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16  	   </a:t>
            </a:r>
            <a:r>
              <a:rPr lang="th-TH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จุฬาลงกรณ์มหาวิทยาลัย</a:t>
            </a:r>
          </a:p>
          <a:p>
            <a:r>
              <a:rPr lang="th-TH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             มหาวิทยาลัยมหิดล</a:t>
            </a:r>
            <a:r>
              <a:rPr lang="th-TH" sz="3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br>
              <a:rPr lang="th-TH" sz="350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500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อันดับที่ </a:t>
            </a:r>
            <a:r>
              <a:rPr lang="th-TH" sz="3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101-200  </a:t>
            </a:r>
            <a:r>
              <a:rPr lang="th-TH" sz="3500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มหาวิทยาลัยเชียงใหม่</a:t>
            </a:r>
            <a:endParaRPr lang="en-US" sz="3500" i="0" dirty="0">
              <a:solidFill>
                <a:srgbClr val="000000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3500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อันดับที่</a:t>
            </a:r>
            <a:r>
              <a:rPr lang="th-TH" sz="3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101-200  </a:t>
            </a:r>
            <a:r>
              <a:rPr lang="th-TH" sz="3500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มหาวิทยาลัยขอนแก่น</a:t>
            </a: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4B11BE4B-FB24-E9E2-4BCD-5B9994147589}"/>
              </a:ext>
            </a:extLst>
          </p:cNvPr>
          <p:cNvSpPr txBox="1"/>
          <p:nvPr/>
        </p:nvSpPr>
        <p:spPr>
          <a:xfrm>
            <a:off x="474454" y="2135587"/>
            <a:ext cx="6021237" cy="424731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th-TH" sz="3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มีงานวิจัยเกี่ยวกับสุขภาพและความเป็นอยู่ที่ดี เช่น สุขภาพแม่และเด็ก โรคติดต่อและไม่ติดต่อ การป้องกันโรคเอดส์ สุขภาพจิต เป็นต้น</a:t>
            </a:r>
            <a:endParaRPr lang="th-TH" sz="3000" b="0" i="0" dirty="0"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th-TH" sz="3000" b="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โครงการให้ความรู้และส่งเสริมสุขภาพชุมชน รพ.สต.</a:t>
            </a:r>
          </a:p>
          <a:p>
            <a:pPr algn="l"/>
            <a:r>
              <a:rPr lang="th-TH" sz="3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</a:t>
            </a:r>
            <a:r>
              <a:rPr lang="th-TH" sz="3000" b="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ละหาร อำเภอยี่งอ จังหวัดนราธิวาส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th-TH" sz="3000" b="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โครงการเสียงตามสาย "รอบรู้เรื่องสุขภาพ ไปกับคณะแพทย์ มนร." รับฟังบนคลื่น </a:t>
            </a:r>
            <a:r>
              <a:rPr lang="en-US" sz="3000" b="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PNU RADIO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th-TH" sz="3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มีห้องให้คำปรึกษาทางสุขภาพจิต ของคณะพยาบาลฯ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th-TH" sz="3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มีนโยบายปลอดบุหรี่</a:t>
            </a: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3E8E4550-0452-0592-D5D4-8229462494F9}"/>
              </a:ext>
            </a:extLst>
          </p:cNvPr>
          <p:cNvSpPr txBox="1"/>
          <p:nvPr/>
        </p:nvSpPr>
        <p:spPr>
          <a:xfrm>
            <a:off x="414069" y="1465411"/>
            <a:ext cx="64253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ตัวอย่างข้อมูลหลักฐานที่เกี่ยวข้อง</a:t>
            </a:r>
            <a:endParaRPr lang="th-TH" sz="3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46469589-B4C6-6285-4315-82154B91B4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28" t="29424" r="46628" b="19399"/>
          <a:stretch/>
        </p:blipFill>
        <p:spPr>
          <a:xfrm>
            <a:off x="5175849" y="215607"/>
            <a:ext cx="1207503" cy="97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8311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46E07835-6F1A-E03B-A97D-1DBD67D8D1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97" y="0"/>
            <a:ext cx="12192000" cy="6858000"/>
          </a:xfrm>
          <a:prstGeom prst="rect">
            <a:avLst/>
          </a:prstGeom>
        </p:spPr>
      </p:pic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3C1C2EC1-0EE6-206D-B80B-89B11A9939FA}"/>
              </a:ext>
            </a:extLst>
          </p:cNvPr>
          <p:cNvSpPr txBox="1"/>
          <p:nvPr/>
        </p:nvSpPr>
        <p:spPr>
          <a:xfrm>
            <a:off x="3200400" y="883155"/>
            <a:ext cx="73928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เป้าหมายที่</a:t>
            </a:r>
            <a:r>
              <a:rPr lang="en-US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4 </a:t>
            </a:r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การศึกษาที่มีคุณภาพ</a:t>
            </a: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D3D3041E-9993-37FA-508F-5BC9C28AF629}"/>
              </a:ext>
            </a:extLst>
          </p:cNvPr>
          <p:cNvSpPr txBox="1"/>
          <p:nvPr/>
        </p:nvSpPr>
        <p:spPr>
          <a:xfrm>
            <a:off x="2205212" y="1768033"/>
            <a:ext cx="9519471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th-TH" sz="3600" b="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สร้างหลักประกันว่าทุกคนมีการศึกษาที่มีคุณภาพอย่างครอบคลุมและเท่าเทียม และสนับสนุนโอกาสในการเรียนรู้ตลอดชีวิต</a:t>
            </a:r>
            <a:endParaRPr lang="th-TH" sz="3600" i="0" dirty="0"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78CC7B24-D3F3-AE40-BF65-E3ACCD8737B3}"/>
              </a:ext>
            </a:extLst>
          </p:cNvPr>
          <p:cNvSpPr txBox="1"/>
          <p:nvPr/>
        </p:nvSpPr>
        <p:spPr>
          <a:xfrm>
            <a:off x="2011921" y="3167854"/>
            <a:ext cx="942179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50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4.1 </a:t>
            </a:r>
            <a:r>
              <a:rPr lang="th-TH" sz="3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งานวิจัยเกี่ยวกับการศึกษาปฐมวัยและการเรียนรู้ตลอดชีวิต</a:t>
            </a:r>
            <a:r>
              <a:rPr lang="en-US" sz="3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500" b="1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27</a:t>
            </a:r>
            <a:r>
              <a:rPr lang="en-US" sz="3500" b="1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%</a:t>
            </a:r>
            <a:r>
              <a:rPr lang="th-TH" sz="3500" b="1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en-US" sz="3500" b="1" i="0" dirty="0"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sz="3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  <a:r>
              <a:rPr lang="en-US" sz="350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.2 </a:t>
            </a:r>
            <a:r>
              <a:rPr lang="th-TH" sz="350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สัดส่วนบัณฑิตที่มีคุณวุฒิด้านการสอน</a:t>
            </a:r>
            <a:r>
              <a:rPr lang="en-US" sz="3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500" b="1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3500" b="1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15</a:t>
            </a:r>
            <a:r>
              <a:rPr lang="en-US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.4</a:t>
            </a:r>
            <a:r>
              <a:rPr lang="en-US" sz="3500" b="1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%</a:t>
            </a:r>
            <a:r>
              <a:rPr lang="th-TH" sz="3500" b="1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en-US" sz="3500" b="1" i="0" dirty="0"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sz="3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  <a:r>
              <a:rPr lang="en-US" sz="350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.3 </a:t>
            </a:r>
            <a:r>
              <a:rPr lang="th-TH" sz="350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มาตรการการเรียนรู้ตลอดชีวิต</a:t>
            </a:r>
            <a:r>
              <a:rPr lang="en-US" sz="350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500" b="1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3500" b="1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26</a:t>
            </a:r>
            <a:r>
              <a:rPr lang="en-US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.8</a:t>
            </a:r>
            <a:r>
              <a:rPr lang="en-US" sz="3500" b="1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%</a:t>
            </a:r>
            <a:r>
              <a:rPr lang="th-TH" sz="3500" b="1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en-US" sz="3500" b="1" i="0" dirty="0"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sz="3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4.4 </a:t>
            </a:r>
            <a:r>
              <a:rPr lang="th-TH" sz="3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สัดส่วนนักศึกษารุ่นแรก</a:t>
            </a:r>
            <a:r>
              <a:rPr lang="en-US" sz="3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500" b="1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30.8</a:t>
            </a:r>
            <a:r>
              <a:rPr lang="en-US" sz="3500" b="1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%</a:t>
            </a:r>
            <a:r>
              <a:rPr lang="th-TH" sz="3500" b="1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en-US" sz="3500" b="1" i="0" dirty="0"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sz="3600" i="0" dirty="0"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วงเล็บปีกกาขวา 7">
            <a:extLst>
              <a:ext uri="{FF2B5EF4-FFF2-40B4-BE49-F238E27FC236}">
                <a16:creationId xmlns:a16="http://schemas.microsoft.com/office/drawing/2014/main" id="{EB042192-8292-0AE0-E879-4C5544772F25}"/>
              </a:ext>
            </a:extLst>
          </p:cNvPr>
          <p:cNvSpPr/>
          <p:nvPr/>
        </p:nvSpPr>
        <p:spPr>
          <a:xfrm>
            <a:off x="10335350" y="3347205"/>
            <a:ext cx="338103" cy="1983920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7F693482-1152-EEAA-439F-2C641EB3F8F6}"/>
              </a:ext>
            </a:extLst>
          </p:cNvPr>
          <p:cNvSpPr txBox="1"/>
          <p:nvPr/>
        </p:nvSpPr>
        <p:spPr>
          <a:xfrm>
            <a:off x="10687231" y="3946217"/>
            <a:ext cx="14929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รวม 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100%</a:t>
            </a:r>
            <a:endParaRPr lang="th-TH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9A110A5B-29C0-4A95-BCC7-8C4E0A9E54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98739" y="1754944"/>
            <a:ext cx="1388853" cy="1213418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</p:spPr>
      </p:pic>
      <p:sp>
        <p:nvSpPr>
          <p:cNvPr id="11" name="กล่องข้อความ 5">
            <a:extLst>
              <a:ext uri="{FF2B5EF4-FFF2-40B4-BE49-F238E27FC236}">
                <a16:creationId xmlns:a16="http://schemas.microsoft.com/office/drawing/2014/main" id="{72B93870-FF29-469E-B6A0-8ED43761F566}"/>
              </a:ext>
            </a:extLst>
          </p:cNvPr>
          <p:cNvSpPr txBox="1"/>
          <p:nvPr/>
        </p:nvSpPr>
        <p:spPr>
          <a:xfrm>
            <a:off x="342100" y="3098843"/>
            <a:ext cx="1745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ตัวชี้วัด (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%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586559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46E07835-6F1A-E03B-A97D-1DBD67D8D1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4"/>
            <a:ext cx="12192000" cy="6858000"/>
          </a:xfrm>
          <a:prstGeom prst="rect">
            <a:avLst/>
          </a:prstGeom>
        </p:spPr>
      </p:pic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3BF5A8E3-226B-4E48-BCF6-6ECA136961C9}"/>
              </a:ext>
            </a:extLst>
          </p:cNvPr>
          <p:cNvSpPr txBox="1"/>
          <p:nvPr/>
        </p:nvSpPr>
        <p:spPr>
          <a:xfrm>
            <a:off x="6418081" y="1399630"/>
            <a:ext cx="59888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การจัดอันดับมหาวิทยาลัย ในปี 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2022</a:t>
            </a: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F11F0F73-22DB-5DA0-0FB0-6DF4691AF3B0}"/>
              </a:ext>
            </a:extLst>
          </p:cNvPr>
          <p:cNvSpPr txBox="1"/>
          <p:nvPr/>
        </p:nvSpPr>
        <p:spPr>
          <a:xfrm>
            <a:off x="6918386" y="2045962"/>
            <a:ext cx="5182174" cy="21544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h-TH" sz="3200" b="1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อันดับที่</a:t>
            </a:r>
            <a:r>
              <a:rPr lang="th-TH" sz="32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32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42</a:t>
            </a:r>
            <a:r>
              <a:rPr lang="th-TH" sz="32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	   </a:t>
            </a:r>
            <a:r>
              <a:rPr lang="en-US" sz="32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มหาวิทยาลัยมหิดล</a:t>
            </a:r>
          </a:p>
          <a:p>
            <a:r>
              <a:rPr lang="th-TH" sz="3400" b="1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อันดับที่</a:t>
            </a:r>
            <a:r>
              <a:rPr lang="th-TH" sz="34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34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79</a:t>
            </a:r>
            <a:r>
              <a:rPr lang="th-TH" sz="34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	   </a:t>
            </a:r>
            <a:r>
              <a:rPr lang="en-US" sz="34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400" b="1" dirty="0">
                <a:effectLst/>
                <a:ea typeface="Calibri" panose="020F0502020204030204" pitchFamily="34" charset="0"/>
                <a:cs typeface="TH SarabunPSK" panose="020B0500040200020003" pitchFamily="34" charset="-34"/>
              </a:rPr>
              <a:t>มหาวิทยาลัยกาฬสินธุ์</a:t>
            </a:r>
            <a:br>
              <a:rPr lang="th-TH" sz="340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400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อันดับที่ </a:t>
            </a:r>
            <a:r>
              <a:rPr lang="th-TH" sz="3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101-200  </a:t>
            </a:r>
            <a:r>
              <a:rPr lang="th-TH" sz="3400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มหาวิทยาลัยเชียงใหม่</a:t>
            </a:r>
            <a:endParaRPr lang="en-US" sz="3400" i="0" dirty="0">
              <a:solidFill>
                <a:srgbClr val="000000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3400" i="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อันดับที่ </a:t>
            </a:r>
            <a:r>
              <a:rPr lang="th-TH" sz="3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101-200  </a:t>
            </a:r>
            <a:r>
              <a:rPr lang="th-TH" sz="3400" dirty="0">
                <a:effectLst/>
                <a:ea typeface="Calibri" panose="020F0502020204030204" pitchFamily="34" charset="0"/>
                <a:cs typeface="TH SarabunPSK" panose="020B0500040200020003" pitchFamily="34" charset="-34"/>
              </a:rPr>
              <a:t>จุฬาลงกรณ์มหาวิทยาลัย</a:t>
            </a:r>
            <a:endParaRPr lang="en-US" sz="3400" i="0" dirty="0">
              <a:solidFill>
                <a:srgbClr val="000000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4B11BE4B-FB24-E9E2-4BCD-5B9994147589}"/>
              </a:ext>
            </a:extLst>
          </p:cNvPr>
          <p:cNvSpPr txBox="1"/>
          <p:nvPr/>
        </p:nvSpPr>
        <p:spPr>
          <a:xfrm>
            <a:off x="302692" y="2045961"/>
            <a:ext cx="6469044" cy="47705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th-TH" sz="3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มีงานวิจัยเกี่ยวกับ</a:t>
            </a:r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การศึกษาปฐมวัยและการเรียนรู้   ตลอดชีวิต</a:t>
            </a:r>
            <a:endParaRPr lang="th-TH" sz="3000" b="0" i="0" dirty="0"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th-TH" sz="3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โครงการส่งเสริมและพัฒนาสถานประกอบการอุตสาหกรรมสีเขียว (</a:t>
            </a:r>
            <a:r>
              <a:rPr lang="en-US" sz="3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Green Industry)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th-TH" sz="30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มนร</a:t>
            </a:r>
            <a:r>
              <a:rPr lang="th-TH" sz="3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. ร่วมกับ </a:t>
            </a:r>
            <a:r>
              <a:rPr lang="th-TH" sz="30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มจพ</a:t>
            </a:r>
            <a:r>
              <a:rPr lang="th-TH" sz="3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. จดบันทึกข้อตกลงความร่วมมือทางวิชาการ</a:t>
            </a:r>
            <a:r>
              <a:rPr lang="en-US" sz="3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เพื่อแลกเปลี่ยนบุคลากร การจัดการเรียนการสอน</a:t>
            </a:r>
            <a:endParaRPr lang="en-US" sz="3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sz="3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โครงการคนส</a:t>
            </a:r>
            <a:r>
              <a:rPr lang="th-TH" sz="30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กิล</a:t>
            </a:r>
            <a:r>
              <a:rPr lang="th-TH" sz="3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เทพด้วยระบบอัตโนมัติ</a:t>
            </a:r>
            <a:r>
              <a:rPr lang="en-US" sz="3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PLC OPEN</a:t>
            </a:r>
            <a:r>
              <a:rPr lang="th-TH" sz="3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3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HOUSE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sz="3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บริการวิชาการต่างๆ</a:t>
            </a:r>
            <a:r>
              <a:rPr lang="en-US" sz="3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การจัดเสวนาให้ความรู้ จัด</a:t>
            </a:r>
            <a:r>
              <a:rPr lang="th-TH" sz="300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แสดง     สืบทอดภูมิปัญญาเก่าแก่อันทรงคุณค่า</a:t>
            </a: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3E8E4550-0452-0592-D5D4-8229462494F9}"/>
              </a:ext>
            </a:extLst>
          </p:cNvPr>
          <p:cNvSpPr txBox="1"/>
          <p:nvPr/>
        </p:nvSpPr>
        <p:spPr>
          <a:xfrm>
            <a:off x="1245238" y="1399631"/>
            <a:ext cx="51728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ตัวอย่างข้อมูลหลักฐานที่เกี่ยวข้อง</a:t>
            </a:r>
            <a:endParaRPr lang="th-TH" sz="3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876E6D3C-6084-FC79-A3D3-90D3030FBF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118599" y="193418"/>
            <a:ext cx="1250635" cy="1006552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37945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46E07835-6F1A-E03B-A97D-1DBD67D8D1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2BB771ED-48BA-D9CF-686A-905B71CE41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90" t="35103" r="29586" b="51190"/>
          <a:stretch/>
        </p:blipFill>
        <p:spPr bwMode="auto">
          <a:xfrm>
            <a:off x="752475" y="1704294"/>
            <a:ext cx="1447261" cy="1246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3C1C2EC1-0EE6-206D-B80B-89B11A9939FA}"/>
              </a:ext>
            </a:extLst>
          </p:cNvPr>
          <p:cNvSpPr txBox="1"/>
          <p:nvPr/>
        </p:nvSpPr>
        <p:spPr>
          <a:xfrm>
            <a:off x="3393152" y="915873"/>
            <a:ext cx="7685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เป้าหมายที่ </a:t>
            </a:r>
            <a:r>
              <a:rPr lang="en-US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5 </a:t>
            </a:r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ความเท่าเทียมทางเพศ</a:t>
            </a: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D3D3041E-9993-37FA-508F-5BC9C28AF629}"/>
              </a:ext>
            </a:extLst>
          </p:cNvPr>
          <p:cNvSpPr txBox="1"/>
          <p:nvPr/>
        </p:nvSpPr>
        <p:spPr>
          <a:xfrm>
            <a:off x="2343235" y="1727240"/>
            <a:ext cx="9519471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</a:t>
            </a:r>
            <a:r>
              <a:rPr lang="th-TH" sz="360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ป็นการดำเนินการเพื่อให้เกิดความเสมอภาคระหว่างเพศ และเพิ่มบทบาทของสตรีและเด็ก</a:t>
            </a:r>
            <a:r>
              <a:rPr lang="en-US" sz="360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60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ยุติการกระทำที่ก่อให้เกิดการเลือกปฏิบัติที่ไม่เป็นธรรมต่อผู้หญิง </a:t>
            </a:r>
            <a:r>
              <a:rPr lang="en-US" sz="360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th-TH" sz="3600" i="0" dirty="0"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72B93870-FF29-469E-B6A0-8ED43761F566}"/>
              </a:ext>
            </a:extLst>
          </p:cNvPr>
          <p:cNvSpPr txBox="1"/>
          <p:nvPr/>
        </p:nvSpPr>
        <p:spPr>
          <a:xfrm>
            <a:off x="590661" y="2951200"/>
            <a:ext cx="1752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ตัวชี้วัด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%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th-TH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78CC7B24-D3F3-AE40-BF65-E3ACCD8737B3}"/>
              </a:ext>
            </a:extLst>
          </p:cNvPr>
          <p:cNvSpPr txBox="1"/>
          <p:nvPr/>
        </p:nvSpPr>
        <p:spPr>
          <a:xfrm>
            <a:off x="2343235" y="2950516"/>
            <a:ext cx="914391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60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5.1  </a:t>
            </a:r>
            <a:r>
              <a:rPr lang="th-TH" sz="360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งานวิจัยที่เกี่ยวข้องกับความเท่าเทียมทางเพศ </a:t>
            </a:r>
            <a:r>
              <a:rPr lang="th-TH" sz="3600" b="1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3600" b="1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27%</a:t>
            </a:r>
            <a:r>
              <a:rPr lang="th-TH" sz="3600" b="1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en-US" sz="3600" b="1" i="0" dirty="0"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l"/>
            <a:r>
              <a:rPr lang="en-US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5.2  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สัดส่วนนักศึกษาหญิงที่เป็นรุ่นแรกของครอบครัว 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15.4%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en-US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l"/>
            <a:r>
              <a:rPr lang="en-US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5.3  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มาตรการหรือเกณฑ์การรับนักศึกษา (หญิง) 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15.4%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</a:p>
          <a:p>
            <a:r>
              <a:rPr lang="en-US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5.4  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สัดส่วนของนักวิชาการอาวุโส (หญิง) 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15.4%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en-US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5.5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สัดส่วนของนักศึกษาหญิงที่จบการศึกษา 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11.5%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en-US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5.6  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มาตรการส่งเสริมความก้าวหน้าในเพศหญิง 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15.3%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th-TH" sz="3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วงเล็บปีกกาขวา 7">
            <a:extLst>
              <a:ext uri="{FF2B5EF4-FFF2-40B4-BE49-F238E27FC236}">
                <a16:creationId xmlns:a16="http://schemas.microsoft.com/office/drawing/2014/main" id="{EB042192-8292-0AE0-E879-4C5544772F25}"/>
              </a:ext>
            </a:extLst>
          </p:cNvPr>
          <p:cNvSpPr/>
          <p:nvPr/>
        </p:nvSpPr>
        <p:spPr>
          <a:xfrm>
            <a:off x="9905508" y="3314700"/>
            <a:ext cx="332509" cy="2971799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7F693482-1152-EEAA-439F-2C641EB3F8F6}"/>
              </a:ext>
            </a:extLst>
          </p:cNvPr>
          <p:cNvSpPr txBox="1"/>
          <p:nvPr/>
        </p:nvSpPr>
        <p:spPr>
          <a:xfrm>
            <a:off x="10352317" y="4378515"/>
            <a:ext cx="1680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รวม 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100%</a:t>
            </a:r>
            <a:endParaRPr lang="th-TH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66142519"/>
      </p:ext>
    </p:extLst>
  </p:cSld>
  <p:clrMapOvr>
    <a:masterClrMapping/>
  </p:clrMapOvr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968</TotalTime>
  <Words>2947</Words>
  <Application>Microsoft Office PowerPoint</Application>
  <PresentationFormat>แบบจอกว้าง</PresentationFormat>
  <Paragraphs>343</Paragraphs>
  <Slides>34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5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34</vt:i4>
      </vt:variant>
    </vt:vector>
  </HeadingPairs>
  <TitlesOfParts>
    <vt:vector size="40" baseType="lpstr">
      <vt:lpstr>Arial</vt:lpstr>
      <vt:lpstr>Arial</vt:lpstr>
      <vt:lpstr>Calibri</vt:lpstr>
      <vt:lpstr>Calibri Light</vt:lpstr>
      <vt:lpstr>TH SarabunPSK</vt:lpstr>
      <vt:lpstr>ธีมของ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Poshsran</dc:creator>
  <cp:lastModifiedBy>HP AIO</cp:lastModifiedBy>
  <cp:revision>56</cp:revision>
  <dcterms:created xsi:type="dcterms:W3CDTF">2023-04-28T12:15:36Z</dcterms:created>
  <dcterms:modified xsi:type="dcterms:W3CDTF">2023-09-04T08:25:14Z</dcterms:modified>
</cp:coreProperties>
</file>